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9"/>
  </p:notesMasterIdLst>
  <p:sldIdLst>
    <p:sldId id="772" r:id="rId2"/>
    <p:sldId id="773" r:id="rId3"/>
    <p:sldId id="774" r:id="rId4"/>
    <p:sldId id="837" r:id="rId5"/>
    <p:sldId id="838" r:id="rId6"/>
    <p:sldId id="839" r:id="rId7"/>
    <p:sldId id="775" r:id="rId8"/>
    <p:sldId id="823" r:id="rId9"/>
    <p:sldId id="780" r:id="rId10"/>
    <p:sldId id="842" r:id="rId11"/>
    <p:sldId id="781" r:id="rId12"/>
    <p:sldId id="805" r:id="rId13"/>
    <p:sldId id="829" r:id="rId14"/>
    <p:sldId id="824" r:id="rId15"/>
    <p:sldId id="831" r:id="rId16"/>
    <p:sldId id="827" r:id="rId17"/>
    <p:sldId id="832" r:id="rId18"/>
    <p:sldId id="833" r:id="rId19"/>
    <p:sldId id="828" r:id="rId20"/>
    <p:sldId id="818" r:id="rId21"/>
    <p:sldId id="850" r:id="rId22"/>
    <p:sldId id="851" r:id="rId23"/>
    <p:sldId id="852" r:id="rId24"/>
    <p:sldId id="857" r:id="rId25"/>
    <p:sldId id="806" r:id="rId26"/>
    <p:sldId id="782" r:id="rId27"/>
    <p:sldId id="783" r:id="rId28"/>
    <p:sldId id="784" r:id="rId29"/>
    <p:sldId id="861" r:id="rId30"/>
    <p:sldId id="862" r:id="rId31"/>
    <p:sldId id="786" r:id="rId32"/>
    <p:sldId id="787" r:id="rId33"/>
    <p:sldId id="816" r:id="rId34"/>
    <p:sldId id="817" r:id="rId35"/>
    <p:sldId id="834" r:id="rId36"/>
    <p:sldId id="835" r:id="rId37"/>
    <p:sldId id="836" r:id="rId38"/>
    <p:sldId id="795" r:id="rId39"/>
    <p:sldId id="788" r:id="rId40"/>
    <p:sldId id="789" r:id="rId41"/>
    <p:sldId id="790" r:id="rId42"/>
    <p:sldId id="791" r:id="rId43"/>
    <p:sldId id="792" r:id="rId44"/>
    <p:sldId id="793" r:id="rId45"/>
    <p:sldId id="794" r:id="rId46"/>
    <p:sldId id="801" r:id="rId47"/>
    <p:sldId id="802" r:id="rId48"/>
    <p:sldId id="803" r:id="rId49"/>
    <p:sldId id="804" r:id="rId50"/>
    <p:sldId id="797" r:id="rId51"/>
    <p:sldId id="807" r:id="rId52"/>
    <p:sldId id="808" r:id="rId53"/>
    <p:sldId id="854" r:id="rId54"/>
    <p:sldId id="855" r:id="rId55"/>
    <p:sldId id="846" r:id="rId56"/>
    <p:sldId id="849" r:id="rId57"/>
    <p:sldId id="847" r:id="rId58"/>
    <p:sldId id="856" r:id="rId59"/>
    <p:sldId id="848" r:id="rId60"/>
    <p:sldId id="798" r:id="rId61"/>
    <p:sldId id="840" r:id="rId62"/>
    <p:sldId id="819" r:id="rId63"/>
    <p:sldId id="810" r:id="rId64"/>
    <p:sldId id="809" r:id="rId65"/>
    <p:sldId id="799" r:id="rId66"/>
    <p:sldId id="863" r:id="rId67"/>
    <p:sldId id="843" r:id="rId6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FFFFFF"/>
    <a:srgbClr val="FF0000"/>
    <a:srgbClr val="0020C0"/>
    <a:srgbClr val="9900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>
      <p:cViewPr varScale="1">
        <p:scale>
          <a:sx n="82" d="100"/>
          <a:sy n="82" d="100"/>
        </p:scale>
        <p:origin x="120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68F39-282D-47ED-9C99-565A3BC739C7}" type="datetimeFigureOut">
              <a:rPr lang="hu-HU" smtClean="0"/>
              <a:pPr/>
              <a:t>2023.03.22.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CDAFD-F17E-483A-BCBD-37962422DE3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235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5184F-92E5-4C1C-AB4B-F64FDB5FAC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541F3-BE15-406D-AC62-EA4422EE613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77050" y="76200"/>
            <a:ext cx="2266950" cy="59436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648450" cy="59436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DCAFA-143E-4D03-845B-1E8C381992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6858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229100" cy="4953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838700" y="1066800"/>
            <a:ext cx="4229100" cy="49530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7B789-C190-4FEA-8D2A-171063F77E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Cím, ábra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6858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ClipArt-elem helye 2"/>
          <p:cNvSpPr>
            <a:spLocks noGrp="1"/>
          </p:cNvSpPr>
          <p:nvPr>
            <p:ph type="clipArt" sz="half" idx="1"/>
          </p:nvPr>
        </p:nvSpPr>
        <p:spPr>
          <a:xfrm>
            <a:off x="457200" y="1066800"/>
            <a:ext cx="4229100" cy="49530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838700" y="1066800"/>
            <a:ext cx="4229100" cy="4953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51CDC-182D-4DE3-B88F-6DC3282FC8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6858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229100" cy="4953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838700" y="1066800"/>
            <a:ext cx="4229100" cy="2400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838700" y="3619500"/>
            <a:ext cx="4229100" cy="2400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4CC69-B4DE-43BA-BB1F-CCD66C9F85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AFED-F516-40A7-8378-31DD41FC7EB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B0D8-5595-44F3-8EFB-CDBB9B000D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229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38700" y="1066800"/>
            <a:ext cx="4229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DE587-2365-4251-8E6B-684E20B086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5000-C1A0-417A-9A39-49EB081932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0E74F-E5F5-4B2A-8CA3-356662388E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948F5-920E-4195-BE34-8998A35BD30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3DBF-A92E-4EB5-8F09-DD81191FA8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EE34C-F76F-45E1-84CC-06A00DD46B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 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248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A35124-B926-4ED9-B88A-E63858601D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838200"/>
            <a:ext cx="7315200" cy="76200"/>
            <a:chOff x="0" y="528"/>
            <a:chExt cx="4608" cy="48"/>
          </a:xfrm>
        </p:grpSpPr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1632" y="528"/>
              <a:ext cx="2976" cy="48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0" y="528"/>
              <a:ext cx="1728" cy="4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7550150" y="125413"/>
            <a:ext cx="1411288" cy="755650"/>
            <a:chOff x="4156" y="1008"/>
            <a:chExt cx="1073" cy="575"/>
          </a:xfrm>
        </p:grpSpPr>
        <p:grpSp>
          <p:nvGrpSpPr>
            <p:cNvPr id="1033" name="Group 11"/>
            <p:cNvGrpSpPr>
              <a:grpSpLocks/>
            </p:cNvGrpSpPr>
            <p:nvPr/>
          </p:nvGrpSpPr>
          <p:grpSpPr bwMode="auto">
            <a:xfrm>
              <a:off x="4176" y="1008"/>
              <a:ext cx="1053" cy="575"/>
              <a:chOff x="4128" y="1009"/>
              <a:chExt cx="1053" cy="575"/>
            </a:xfrm>
          </p:grpSpPr>
          <p:sp>
            <p:nvSpPr>
              <p:cNvPr id="25612" name="Freeform 12"/>
              <p:cNvSpPr>
                <a:spLocks noEditPoints="1"/>
              </p:cNvSpPr>
              <p:nvPr/>
            </p:nvSpPr>
            <p:spPr bwMode="auto">
              <a:xfrm>
                <a:off x="4129" y="1297"/>
                <a:ext cx="1052" cy="288"/>
              </a:xfrm>
              <a:custGeom>
                <a:avLst/>
                <a:gdLst/>
                <a:ahLst/>
                <a:cxnLst>
                  <a:cxn ang="0">
                    <a:pos x="6805" y="4497"/>
                  </a:cxn>
                  <a:cxn ang="0">
                    <a:pos x="5051" y="4229"/>
                  </a:cxn>
                  <a:cxn ang="0">
                    <a:pos x="3812" y="3928"/>
                  </a:cxn>
                  <a:cxn ang="0">
                    <a:pos x="3092" y="3646"/>
                  </a:cxn>
                  <a:cxn ang="0">
                    <a:pos x="2399" y="3306"/>
                  </a:cxn>
                  <a:cxn ang="0">
                    <a:pos x="1634" y="2798"/>
                  </a:cxn>
                  <a:cxn ang="0">
                    <a:pos x="1074" y="2306"/>
                  </a:cxn>
                  <a:cxn ang="0">
                    <a:pos x="650" y="1772"/>
                  </a:cxn>
                  <a:cxn ang="0">
                    <a:pos x="260" y="1091"/>
                  </a:cxn>
                  <a:cxn ang="0">
                    <a:pos x="32" y="391"/>
                  </a:cxn>
                  <a:cxn ang="0">
                    <a:pos x="0" y="25"/>
                  </a:cxn>
                  <a:cxn ang="0">
                    <a:pos x="1529" y="234"/>
                  </a:cxn>
                  <a:cxn ang="0">
                    <a:pos x="1749" y="764"/>
                  </a:cxn>
                  <a:cxn ang="0">
                    <a:pos x="2095" y="1305"/>
                  </a:cxn>
                  <a:cxn ang="0">
                    <a:pos x="2502" y="1780"/>
                  </a:cxn>
                  <a:cxn ang="0">
                    <a:pos x="2985" y="2227"/>
                  </a:cxn>
                  <a:cxn ang="0">
                    <a:pos x="3617" y="2674"/>
                  </a:cxn>
                  <a:cxn ang="0">
                    <a:pos x="4445" y="3065"/>
                  </a:cxn>
                  <a:cxn ang="0">
                    <a:pos x="5874" y="3431"/>
                  </a:cxn>
                  <a:cxn ang="0">
                    <a:pos x="7464" y="3775"/>
                  </a:cxn>
                  <a:cxn ang="0">
                    <a:pos x="9386" y="3999"/>
                  </a:cxn>
                  <a:cxn ang="0">
                    <a:pos x="10903" y="4058"/>
                  </a:cxn>
                  <a:cxn ang="0">
                    <a:pos x="12213" y="4010"/>
                  </a:cxn>
                  <a:cxn ang="0">
                    <a:pos x="13805" y="3862"/>
                  </a:cxn>
                  <a:cxn ang="0">
                    <a:pos x="15302" y="3598"/>
                  </a:cxn>
                  <a:cxn ang="0">
                    <a:pos x="16587" y="3291"/>
                  </a:cxn>
                  <a:cxn ang="0">
                    <a:pos x="16741" y="3423"/>
                  </a:cxn>
                  <a:cxn ang="0">
                    <a:pos x="16501" y="3581"/>
                  </a:cxn>
                  <a:cxn ang="0">
                    <a:pos x="15720" y="3829"/>
                  </a:cxn>
                  <a:cxn ang="0">
                    <a:pos x="14723" y="4068"/>
                  </a:cxn>
                  <a:cxn ang="0">
                    <a:pos x="11987" y="4458"/>
                  </a:cxn>
                  <a:cxn ang="0">
                    <a:pos x="10464" y="4597"/>
                  </a:cxn>
                  <a:cxn ang="0">
                    <a:pos x="15483" y="26"/>
                  </a:cxn>
                  <a:cxn ang="0">
                    <a:pos x="15217" y="272"/>
                  </a:cxn>
                  <a:cxn ang="0">
                    <a:pos x="14601" y="607"/>
                  </a:cxn>
                  <a:cxn ang="0">
                    <a:pos x="13666" y="979"/>
                  </a:cxn>
                  <a:cxn ang="0">
                    <a:pos x="12531" y="1274"/>
                  </a:cxn>
                  <a:cxn ang="0">
                    <a:pos x="11235" y="1442"/>
                  </a:cxn>
                  <a:cxn ang="0">
                    <a:pos x="9678" y="1457"/>
                  </a:cxn>
                  <a:cxn ang="0">
                    <a:pos x="8565" y="1366"/>
                  </a:cxn>
                  <a:cxn ang="0">
                    <a:pos x="7294" y="1156"/>
                  </a:cxn>
                  <a:cxn ang="0">
                    <a:pos x="5607" y="757"/>
                  </a:cxn>
                  <a:cxn ang="0">
                    <a:pos x="5129" y="1043"/>
                  </a:cxn>
                  <a:cxn ang="0">
                    <a:pos x="4882" y="1639"/>
                  </a:cxn>
                  <a:cxn ang="0">
                    <a:pos x="4612" y="2442"/>
                  </a:cxn>
                  <a:cxn ang="0">
                    <a:pos x="4448" y="2549"/>
                  </a:cxn>
                  <a:cxn ang="0">
                    <a:pos x="4262" y="2585"/>
                  </a:cxn>
                  <a:cxn ang="0">
                    <a:pos x="4081" y="2532"/>
                  </a:cxn>
                  <a:cxn ang="0">
                    <a:pos x="3922" y="2184"/>
                  </a:cxn>
                  <a:cxn ang="0">
                    <a:pos x="3909" y="1799"/>
                  </a:cxn>
                  <a:cxn ang="0">
                    <a:pos x="4076" y="1138"/>
                  </a:cxn>
                  <a:cxn ang="0">
                    <a:pos x="4408" y="148"/>
                  </a:cxn>
                  <a:cxn ang="0">
                    <a:pos x="4403" y="3"/>
                  </a:cxn>
                  <a:cxn ang="0">
                    <a:pos x="8170" y="232"/>
                  </a:cxn>
                  <a:cxn ang="0">
                    <a:pos x="9221" y="435"/>
                  </a:cxn>
                  <a:cxn ang="0">
                    <a:pos x="10230" y="522"/>
                  </a:cxn>
                  <a:cxn ang="0">
                    <a:pos x="11547" y="504"/>
                  </a:cxn>
                  <a:cxn ang="0">
                    <a:pos x="12394" y="405"/>
                  </a:cxn>
                  <a:cxn ang="0">
                    <a:pos x="13404" y="190"/>
                  </a:cxn>
                  <a:cxn ang="0">
                    <a:pos x="13861" y="34"/>
                  </a:cxn>
                  <a:cxn ang="0">
                    <a:pos x="13925" y="0"/>
                  </a:cxn>
                </a:cxnLst>
                <a:rect l="0" t="0" r="r" b="b"/>
                <a:pathLst>
                  <a:path w="16843" h="4597">
                    <a:moveTo>
                      <a:pt x="7944" y="4597"/>
                    </a:moveTo>
                    <a:lnTo>
                      <a:pt x="7824" y="4587"/>
                    </a:lnTo>
                    <a:lnTo>
                      <a:pt x="7704" y="4577"/>
                    </a:lnTo>
                    <a:lnTo>
                      <a:pt x="7584" y="4567"/>
                    </a:lnTo>
                    <a:lnTo>
                      <a:pt x="7463" y="4558"/>
                    </a:lnTo>
                    <a:lnTo>
                      <a:pt x="7343" y="4548"/>
                    </a:lnTo>
                    <a:lnTo>
                      <a:pt x="7224" y="4538"/>
                    </a:lnTo>
                    <a:lnTo>
                      <a:pt x="7104" y="4528"/>
                    </a:lnTo>
                    <a:lnTo>
                      <a:pt x="6984" y="4519"/>
                    </a:lnTo>
                    <a:lnTo>
                      <a:pt x="6805" y="4497"/>
                    </a:lnTo>
                    <a:lnTo>
                      <a:pt x="6627" y="4476"/>
                    </a:lnTo>
                    <a:lnTo>
                      <a:pt x="6450" y="4453"/>
                    </a:lnTo>
                    <a:lnTo>
                      <a:pt x="6274" y="4430"/>
                    </a:lnTo>
                    <a:lnTo>
                      <a:pt x="6098" y="4404"/>
                    </a:lnTo>
                    <a:lnTo>
                      <a:pt x="5923" y="4378"/>
                    </a:lnTo>
                    <a:lnTo>
                      <a:pt x="5748" y="4351"/>
                    </a:lnTo>
                    <a:lnTo>
                      <a:pt x="5574" y="4322"/>
                    </a:lnTo>
                    <a:lnTo>
                      <a:pt x="5399" y="4293"/>
                    </a:lnTo>
                    <a:lnTo>
                      <a:pt x="5225" y="4262"/>
                    </a:lnTo>
                    <a:lnTo>
                      <a:pt x="5051" y="4229"/>
                    </a:lnTo>
                    <a:lnTo>
                      <a:pt x="4878" y="4196"/>
                    </a:lnTo>
                    <a:lnTo>
                      <a:pt x="4704" y="4161"/>
                    </a:lnTo>
                    <a:lnTo>
                      <a:pt x="4530" y="4125"/>
                    </a:lnTo>
                    <a:lnTo>
                      <a:pt x="4356" y="4087"/>
                    </a:lnTo>
                    <a:lnTo>
                      <a:pt x="4181" y="4049"/>
                    </a:lnTo>
                    <a:lnTo>
                      <a:pt x="4107" y="4026"/>
                    </a:lnTo>
                    <a:lnTo>
                      <a:pt x="4033" y="4002"/>
                    </a:lnTo>
                    <a:lnTo>
                      <a:pt x="3960" y="3978"/>
                    </a:lnTo>
                    <a:lnTo>
                      <a:pt x="3886" y="3953"/>
                    </a:lnTo>
                    <a:lnTo>
                      <a:pt x="3812" y="3928"/>
                    </a:lnTo>
                    <a:lnTo>
                      <a:pt x="3739" y="3903"/>
                    </a:lnTo>
                    <a:lnTo>
                      <a:pt x="3667" y="3876"/>
                    </a:lnTo>
                    <a:lnTo>
                      <a:pt x="3594" y="3850"/>
                    </a:lnTo>
                    <a:lnTo>
                      <a:pt x="3522" y="3822"/>
                    </a:lnTo>
                    <a:lnTo>
                      <a:pt x="3450" y="3794"/>
                    </a:lnTo>
                    <a:lnTo>
                      <a:pt x="3377" y="3766"/>
                    </a:lnTo>
                    <a:lnTo>
                      <a:pt x="3305" y="3736"/>
                    </a:lnTo>
                    <a:lnTo>
                      <a:pt x="3234" y="3706"/>
                    </a:lnTo>
                    <a:lnTo>
                      <a:pt x="3163" y="3677"/>
                    </a:lnTo>
                    <a:lnTo>
                      <a:pt x="3092" y="3646"/>
                    </a:lnTo>
                    <a:lnTo>
                      <a:pt x="3021" y="3614"/>
                    </a:lnTo>
                    <a:lnTo>
                      <a:pt x="2951" y="3582"/>
                    </a:lnTo>
                    <a:lnTo>
                      <a:pt x="2881" y="3550"/>
                    </a:lnTo>
                    <a:lnTo>
                      <a:pt x="2811" y="3517"/>
                    </a:lnTo>
                    <a:lnTo>
                      <a:pt x="2742" y="3483"/>
                    </a:lnTo>
                    <a:lnTo>
                      <a:pt x="2672" y="3449"/>
                    </a:lnTo>
                    <a:lnTo>
                      <a:pt x="2604" y="3414"/>
                    </a:lnTo>
                    <a:lnTo>
                      <a:pt x="2535" y="3378"/>
                    </a:lnTo>
                    <a:lnTo>
                      <a:pt x="2467" y="3342"/>
                    </a:lnTo>
                    <a:lnTo>
                      <a:pt x="2399" y="3306"/>
                    </a:lnTo>
                    <a:lnTo>
                      <a:pt x="2332" y="3268"/>
                    </a:lnTo>
                    <a:lnTo>
                      <a:pt x="2265" y="3229"/>
                    </a:lnTo>
                    <a:lnTo>
                      <a:pt x="2199" y="3191"/>
                    </a:lnTo>
                    <a:lnTo>
                      <a:pt x="2132" y="3152"/>
                    </a:lnTo>
                    <a:lnTo>
                      <a:pt x="2067" y="3112"/>
                    </a:lnTo>
                    <a:lnTo>
                      <a:pt x="2001" y="3071"/>
                    </a:lnTo>
                    <a:lnTo>
                      <a:pt x="1937" y="3031"/>
                    </a:lnTo>
                    <a:lnTo>
                      <a:pt x="1813" y="2938"/>
                    </a:lnTo>
                    <a:lnTo>
                      <a:pt x="1694" y="2845"/>
                    </a:lnTo>
                    <a:lnTo>
                      <a:pt x="1634" y="2798"/>
                    </a:lnTo>
                    <a:lnTo>
                      <a:pt x="1577" y="2751"/>
                    </a:lnTo>
                    <a:lnTo>
                      <a:pt x="1519" y="2703"/>
                    </a:lnTo>
                    <a:lnTo>
                      <a:pt x="1462" y="2656"/>
                    </a:lnTo>
                    <a:lnTo>
                      <a:pt x="1405" y="2608"/>
                    </a:lnTo>
                    <a:lnTo>
                      <a:pt x="1349" y="2559"/>
                    </a:lnTo>
                    <a:lnTo>
                      <a:pt x="1294" y="2511"/>
                    </a:lnTo>
                    <a:lnTo>
                      <a:pt x="1238" y="2460"/>
                    </a:lnTo>
                    <a:lnTo>
                      <a:pt x="1183" y="2410"/>
                    </a:lnTo>
                    <a:lnTo>
                      <a:pt x="1129" y="2358"/>
                    </a:lnTo>
                    <a:lnTo>
                      <a:pt x="1074" y="2306"/>
                    </a:lnTo>
                    <a:lnTo>
                      <a:pt x="1020" y="2252"/>
                    </a:lnTo>
                    <a:lnTo>
                      <a:pt x="975" y="2199"/>
                    </a:lnTo>
                    <a:lnTo>
                      <a:pt x="933" y="2146"/>
                    </a:lnTo>
                    <a:lnTo>
                      <a:pt x="890" y="2094"/>
                    </a:lnTo>
                    <a:lnTo>
                      <a:pt x="848" y="2040"/>
                    </a:lnTo>
                    <a:lnTo>
                      <a:pt x="808" y="1987"/>
                    </a:lnTo>
                    <a:lnTo>
                      <a:pt x="767" y="1934"/>
                    </a:lnTo>
                    <a:lnTo>
                      <a:pt x="727" y="1880"/>
                    </a:lnTo>
                    <a:lnTo>
                      <a:pt x="689" y="1826"/>
                    </a:lnTo>
                    <a:lnTo>
                      <a:pt x="650" y="1772"/>
                    </a:lnTo>
                    <a:lnTo>
                      <a:pt x="611" y="1718"/>
                    </a:lnTo>
                    <a:lnTo>
                      <a:pt x="574" y="1662"/>
                    </a:lnTo>
                    <a:lnTo>
                      <a:pt x="537" y="1607"/>
                    </a:lnTo>
                    <a:lnTo>
                      <a:pt x="501" y="1551"/>
                    </a:lnTo>
                    <a:lnTo>
                      <a:pt x="464" y="1495"/>
                    </a:lnTo>
                    <a:lnTo>
                      <a:pt x="428" y="1438"/>
                    </a:lnTo>
                    <a:lnTo>
                      <a:pt x="393" y="1380"/>
                    </a:lnTo>
                    <a:lnTo>
                      <a:pt x="346" y="1282"/>
                    </a:lnTo>
                    <a:lnTo>
                      <a:pt x="303" y="1186"/>
                    </a:lnTo>
                    <a:lnTo>
                      <a:pt x="260" y="1091"/>
                    </a:lnTo>
                    <a:lnTo>
                      <a:pt x="221" y="995"/>
                    </a:lnTo>
                    <a:lnTo>
                      <a:pt x="183" y="901"/>
                    </a:lnTo>
                    <a:lnTo>
                      <a:pt x="147" y="805"/>
                    </a:lnTo>
                    <a:lnTo>
                      <a:pt x="112" y="707"/>
                    </a:lnTo>
                    <a:lnTo>
                      <a:pt x="79" y="606"/>
                    </a:lnTo>
                    <a:lnTo>
                      <a:pt x="66" y="551"/>
                    </a:lnTo>
                    <a:lnTo>
                      <a:pt x="55" y="507"/>
                    </a:lnTo>
                    <a:lnTo>
                      <a:pt x="47" y="469"/>
                    </a:lnTo>
                    <a:lnTo>
                      <a:pt x="40" y="431"/>
                    </a:lnTo>
                    <a:lnTo>
                      <a:pt x="32" y="391"/>
                    </a:lnTo>
                    <a:lnTo>
                      <a:pt x="24" y="343"/>
                    </a:lnTo>
                    <a:lnTo>
                      <a:pt x="13" y="283"/>
                    </a:lnTo>
                    <a:lnTo>
                      <a:pt x="0" y="206"/>
                    </a:lnTo>
                    <a:lnTo>
                      <a:pt x="0" y="179"/>
                    </a:lnTo>
                    <a:lnTo>
                      <a:pt x="0" y="154"/>
                    </a:lnTo>
                    <a:lnTo>
                      <a:pt x="0" y="128"/>
                    </a:lnTo>
                    <a:lnTo>
                      <a:pt x="0" y="103"/>
                    </a:lnTo>
                    <a:lnTo>
                      <a:pt x="0" y="77"/>
                    </a:lnTo>
                    <a:lnTo>
                      <a:pt x="0" y="51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74" y="0"/>
                    </a:lnTo>
                    <a:lnTo>
                      <a:pt x="1480" y="29"/>
                    </a:lnTo>
                    <a:lnTo>
                      <a:pt x="1488" y="58"/>
                    </a:lnTo>
                    <a:lnTo>
                      <a:pt x="1494" y="88"/>
                    </a:lnTo>
                    <a:lnTo>
                      <a:pt x="1502" y="118"/>
                    </a:lnTo>
                    <a:lnTo>
                      <a:pt x="1508" y="146"/>
                    </a:lnTo>
                    <a:lnTo>
                      <a:pt x="1515" y="176"/>
                    </a:lnTo>
                    <a:lnTo>
                      <a:pt x="1523" y="206"/>
                    </a:lnTo>
                    <a:lnTo>
                      <a:pt x="1529" y="234"/>
                    </a:lnTo>
                    <a:lnTo>
                      <a:pt x="1556" y="310"/>
                    </a:lnTo>
                    <a:lnTo>
                      <a:pt x="1576" y="368"/>
                    </a:lnTo>
                    <a:lnTo>
                      <a:pt x="1593" y="415"/>
                    </a:lnTo>
                    <a:lnTo>
                      <a:pt x="1608" y="455"/>
                    </a:lnTo>
                    <a:lnTo>
                      <a:pt x="1623" y="493"/>
                    </a:lnTo>
                    <a:lnTo>
                      <a:pt x="1639" y="534"/>
                    </a:lnTo>
                    <a:lnTo>
                      <a:pt x="1661" y="584"/>
                    </a:lnTo>
                    <a:lnTo>
                      <a:pt x="1686" y="646"/>
                    </a:lnTo>
                    <a:lnTo>
                      <a:pt x="1718" y="706"/>
                    </a:lnTo>
                    <a:lnTo>
                      <a:pt x="1749" y="764"/>
                    </a:lnTo>
                    <a:lnTo>
                      <a:pt x="1782" y="823"/>
                    </a:lnTo>
                    <a:lnTo>
                      <a:pt x="1815" y="880"/>
                    </a:lnTo>
                    <a:lnTo>
                      <a:pt x="1847" y="935"/>
                    </a:lnTo>
                    <a:lnTo>
                      <a:pt x="1881" y="991"/>
                    </a:lnTo>
                    <a:lnTo>
                      <a:pt x="1915" y="1045"/>
                    </a:lnTo>
                    <a:lnTo>
                      <a:pt x="1950" y="1098"/>
                    </a:lnTo>
                    <a:lnTo>
                      <a:pt x="1985" y="1151"/>
                    </a:lnTo>
                    <a:lnTo>
                      <a:pt x="2021" y="1203"/>
                    </a:lnTo>
                    <a:lnTo>
                      <a:pt x="2058" y="1254"/>
                    </a:lnTo>
                    <a:lnTo>
                      <a:pt x="2095" y="1305"/>
                    </a:lnTo>
                    <a:lnTo>
                      <a:pt x="2133" y="1355"/>
                    </a:lnTo>
                    <a:lnTo>
                      <a:pt x="2171" y="1404"/>
                    </a:lnTo>
                    <a:lnTo>
                      <a:pt x="2209" y="1452"/>
                    </a:lnTo>
                    <a:lnTo>
                      <a:pt x="2250" y="1501"/>
                    </a:lnTo>
                    <a:lnTo>
                      <a:pt x="2290" y="1549"/>
                    </a:lnTo>
                    <a:lnTo>
                      <a:pt x="2330" y="1596"/>
                    </a:lnTo>
                    <a:lnTo>
                      <a:pt x="2373" y="1642"/>
                    </a:lnTo>
                    <a:lnTo>
                      <a:pt x="2415" y="1689"/>
                    </a:lnTo>
                    <a:lnTo>
                      <a:pt x="2458" y="1734"/>
                    </a:lnTo>
                    <a:lnTo>
                      <a:pt x="2502" y="1780"/>
                    </a:lnTo>
                    <a:lnTo>
                      <a:pt x="2547" y="1826"/>
                    </a:lnTo>
                    <a:lnTo>
                      <a:pt x="2591" y="1871"/>
                    </a:lnTo>
                    <a:lnTo>
                      <a:pt x="2638" y="1916"/>
                    </a:lnTo>
                    <a:lnTo>
                      <a:pt x="2685" y="1960"/>
                    </a:lnTo>
                    <a:lnTo>
                      <a:pt x="2732" y="2006"/>
                    </a:lnTo>
                    <a:lnTo>
                      <a:pt x="2781" y="2049"/>
                    </a:lnTo>
                    <a:lnTo>
                      <a:pt x="2831" y="2094"/>
                    </a:lnTo>
                    <a:lnTo>
                      <a:pt x="2881" y="2138"/>
                    </a:lnTo>
                    <a:lnTo>
                      <a:pt x="2933" y="2183"/>
                    </a:lnTo>
                    <a:lnTo>
                      <a:pt x="2985" y="2227"/>
                    </a:lnTo>
                    <a:lnTo>
                      <a:pt x="3037" y="2267"/>
                    </a:lnTo>
                    <a:lnTo>
                      <a:pt x="3090" y="2306"/>
                    </a:lnTo>
                    <a:lnTo>
                      <a:pt x="3143" y="2345"/>
                    </a:lnTo>
                    <a:lnTo>
                      <a:pt x="3195" y="2384"/>
                    </a:lnTo>
                    <a:lnTo>
                      <a:pt x="3248" y="2423"/>
                    </a:lnTo>
                    <a:lnTo>
                      <a:pt x="3301" y="2462"/>
                    </a:lnTo>
                    <a:lnTo>
                      <a:pt x="3354" y="2501"/>
                    </a:lnTo>
                    <a:lnTo>
                      <a:pt x="3407" y="2540"/>
                    </a:lnTo>
                    <a:lnTo>
                      <a:pt x="3512" y="2607"/>
                    </a:lnTo>
                    <a:lnTo>
                      <a:pt x="3617" y="2674"/>
                    </a:lnTo>
                    <a:lnTo>
                      <a:pt x="3723" y="2740"/>
                    </a:lnTo>
                    <a:lnTo>
                      <a:pt x="3830" y="2805"/>
                    </a:lnTo>
                    <a:lnTo>
                      <a:pt x="3939" y="2870"/>
                    </a:lnTo>
                    <a:lnTo>
                      <a:pt x="4047" y="2935"/>
                    </a:lnTo>
                    <a:lnTo>
                      <a:pt x="4157" y="2997"/>
                    </a:lnTo>
                    <a:lnTo>
                      <a:pt x="4269" y="3060"/>
                    </a:lnTo>
                    <a:lnTo>
                      <a:pt x="4313" y="3061"/>
                    </a:lnTo>
                    <a:lnTo>
                      <a:pt x="4357" y="3062"/>
                    </a:lnTo>
                    <a:lnTo>
                      <a:pt x="4401" y="3063"/>
                    </a:lnTo>
                    <a:lnTo>
                      <a:pt x="4445" y="3065"/>
                    </a:lnTo>
                    <a:lnTo>
                      <a:pt x="4489" y="3066"/>
                    </a:lnTo>
                    <a:lnTo>
                      <a:pt x="4534" y="3067"/>
                    </a:lnTo>
                    <a:lnTo>
                      <a:pt x="4577" y="3068"/>
                    </a:lnTo>
                    <a:lnTo>
                      <a:pt x="4622" y="3070"/>
                    </a:lnTo>
                    <a:lnTo>
                      <a:pt x="4829" y="3134"/>
                    </a:lnTo>
                    <a:lnTo>
                      <a:pt x="5037" y="3195"/>
                    </a:lnTo>
                    <a:lnTo>
                      <a:pt x="5246" y="3257"/>
                    </a:lnTo>
                    <a:lnTo>
                      <a:pt x="5455" y="3316"/>
                    </a:lnTo>
                    <a:lnTo>
                      <a:pt x="5664" y="3374"/>
                    </a:lnTo>
                    <a:lnTo>
                      <a:pt x="5874" y="3431"/>
                    </a:lnTo>
                    <a:lnTo>
                      <a:pt x="6086" y="3486"/>
                    </a:lnTo>
                    <a:lnTo>
                      <a:pt x="6298" y="3540"/>
                    </a:lnTo>
                    <a:lnTo>
                      <a:pt x="6541" y="3592"/>
                    </a:lnTo>
                    <a:lnTo>
                      <a:pt x="6729" y="3631"/>
                    </a:lnTo>
                    <a:lnTo>
                      <a:pt x="6876" y="3662"/>
                    </a:lnTo>
                    <a:lnTo>
                      <a:pt x="6994" y="3686"/>
                    </a:lnTo>
                    <a:lnTo>
                      <a:pt x="7099" y="3708"/>
                    </a:lnTo>
                    <a:lnTo>
                      <a:pt x="7203" y="3728"/>
                    </a:lnTo>
                    <a:lnTo>
                      <a:pt x="7320" y="3749"/>
                    </a:lnTo>
                    <a:lnTo>
                      <a:pt x="7464" y="3775"/>
                    </a:lnTo>
                    <a:lnTo>
                      <a:pt x="7656" y="3804"/>
                    </a:lnTo>
                    <a:lnTo>
                      <a:pt x="7848" y="3832"/>
                    </a:lnTo>
                    <a:lnTo>
                      <a:pt x="8041" y="3858"/>
                    </a:lnTo>
                    <a:lnTo>
                      <a:pt x="8231" y="3882"/>
                    </a:lnTo>
                    <a:lnTo>
                      <a:pt x="8424" y="3906"/>
                    </a:lnTo>
                    <a:lnTo>
                      <a:pt x="8616" y="3927"/>
                    </a:lnTo>
                    <a:lnTo>
                      <a:pt x="8808" y="3948"/>
                    </a:lnTo>
                    <a:lnTo>
                      <a:pt x="9000" y="3966"/>
                    </a:lnTo>
                    <a:lnTo>
                      <a:pt x="9193" y="3983"/>
                    </a:lnTo>
                    <a:lnTo>
                      <a:pt x="9386" y="3999"/>
                    </a:lnTo>
                    <a:lnTo>
                      <a:pt x="9579" y="4013"/>
                    </a:lnTo>
                    <a:lnTo>
                      <a:pt x="9772" y="4026"/>
                    </a:lnTo>
                    <a:lnTo>
                      <a:pt x="9966" y="4036"/>
                    </a:lnTo>
                    <a:lnTo>
                      <a:pt x="10160" y="4046"/>
                    </a:lnTo>
                    <a:lnTo>
                      <a:pt x="10356" y="4053"/>
                    </a:lnTo>
                    <a:lnTo>
                      <a:pt x="10551" y="4058"/>
                    </a:lnTo>
                    <a:lnTo>
                      <a:pt x="10639" y="4058"/>
                    </a:lnTo>
                    <a:lnTo>
                      <a:pt x="10727" y="4058"/>
                    </a:lnTo>
                    <a:lnTo>
                      <a:pt x="10815" y="4058"/>
                    </a:lnTo>
                    <a:lnTo>
                      <a:pt x="10903" y="4058"/>
                    </a:lnTo>
                    <a:lnTo>
                      <a:pt x="10992" y="4058"/>
                    </a:lnTo>
                    <a:lnTo>
                      <a:pt x="11080" y="4058"/>
                    </a:lnTo>
                    <a:lnTo>
                      <a:pt x="11168" y="4058"/>
                    </a:lnTo>
                    <a:lnTo>
                      <a:pt x="11256" y="4058"/>
                    </a:lnTo>
                    <a:lnTo>
                      <a:pt x="11417" y="4052"/>
                    </a:lnTo>
                    <a:lnTo>
                      <a:pt x="11577" y="4045"/>
                    </a:lnTo>
                    <a:lnTo>
                      <a:pt x="11736" y="4037"/>
                    </a:lnTo>
                    <a:lnTo>
                      <a:pt x="11895" y="4029"/>
                    </a:lnTo>
                    <a:lnTo>
                      <a:pt x="12054" y="4019"/>
                    </a:lnTo>
                    <a:lnTo>
                      <a:pt x="12213" y="4010"/>
                    </a:lnTo>
                    <a:lnTo>
                      <a:pt x="12373" y="3999"/>
                    </a:lnTo>
                    <a:lnTo>
                      <a:pt x="12531" y="3987"/>
                    </a:lnTo>
                    <a:lnTo>
                      <a:pt x="12690" y="3975"/>
                    </a:lnTo>
                    <a:lnTo>
                      <a:pt x="12849" y="3962"/>
                    </a:lnTo>
                    <a:lnTo>
                      <a:pt x="13008" y="3948"/>
                    </a:lnTo>
                    <a:lnTo>
                      <a:pt x="13167" y="3932"/>
                    </a:lnTo>
                    <a:lnTo>
                      <a:pt x="13326" y="3916"/>
                    </a:lnTo>
                    <a:lnTo>
                      <a:pt x="13486" y="3899"/>
                    </a:lnTo>
                    <a:lnTo>
                      <a:pt x="13646" y="3881"/>
                    </a:lnTo>
                    <a:lnTo>
                      <a:pt x="13805" y="3862"/>
                    </a:lnTo>
                    <a:lnTo>
                      <a:pt x="13928" y="3843"/>
                    </a:lnTo>
                    <a:lnTo>
                      <a:pt x="14050" y="3823"/>
                    </a:lnTo>
                    <a:lnTo>
                      <a:pt x="14173" y="3804"/>
                    </a:lnTo>
                    <a:lnTo>
                      <a:pt x="14295" y="3784"/>
                    </a:lnTo>
                    <a:lnTo>
                      <a:pt x="14417" y="3765"/>
                    </a:lnTo>
                    <a:lnTo>
                      <a:pt x="14540" y="3746"/>
                    </a:lnTo>
                    <a:lnTo>
                      <a:pt x="14662" y="3726"/>
                    </a:lnTo>
                    <a:lnTo>
                      <a:pt x="14785" y="3706"/>
                    </a:lnTo>
                    <a:lnTo>
                      <a:pt x="15044" y="3653"/>
                    </a:lnTo>
                    <a:lnTo>
                      <a:pt x="15302" y="3598"/>
                    </a:lnTo>
                    <a:lnTo>
                      <a:pt x="15431" y="3571"/>
                    </a:lnTo>
                    <a:lnTo>
                      <a:pt x="15560" y="3542"/>
                    </a:lnTo>
                    <a:lnTo>
                      <a:pt x="15688" y="3512"/>
                    </a:lnTo>
                    <a:lnTo>
                      <a:pt x="15817" y="3483"/>
                    </a:lnTo>
                    <a:lnTo>
                      <a:pt x="15945" y="3453"/>
                    </a:lnTo>
                    <a:lnTo>
                      <a:pt x="16073" y="3421"/>
                    </a:lnTo>
                    <a:lnTo>
                      <a:pt x="16202" y="3391"/>
                    </a:lnTo>
                    <a:lnTo>
                      <a:pt x="16330" y="3358"/>
                    </a:lnTo>
                    <a:lnTo>
                      <a:pt x="16458" y="3325"/>
                    </a:lnTo>
                    <a:lnTo>
                      <a:pt x="16587" y="3291"/>
                    </a:lnTo>
                    <a:lnTo>
                      <a:pt x="16715" y="3256"/>
                    </a:lnTo>
                    <a:lnTo>
                      <a:pt x="16843" y="3221"/>
                    </a:lnTo>
                    <a:lnTo>
                      <a:pt x="16836" y="3251"/>
                    </a:lnTo>
                    <a:lnTo>
                      <a:pt x="16828" y="3279"/>
                    </a:lnTo>
                    <a:lnTo>
                      <a:pt x="16817" y="3307"/>
                    </a:lnTo>
                    <a:lnTo>
                      <a:pt x="16805" y="3332"/>
                    </a:lnTo>
                    <a:lnTo>
                      <a:pt x="16791" y="3357"/>
                    </a:lnTo>
                    <a:lnTo>
                      <a:pt x="16776" y="3380"/>
                    </a:lnTo>
                    <a:lnTo>
                      <a:pt x="16759" y="3402"/>
                    </a:lnTo>
                    <a:lnTo>
                      <a:pt x="16741" y="3423"/>
                    </a:lnTo>
                    <a:lnTo>
                      <a:pt x="16721" y="3444"/>
                    </a:lnTo>
                    <a:lnTo>
                      <a:pt x="16700" y="3462"/>
                    </a:lnTo>
                    <a:lnTo>
                      <a:pt x="16678" y="3480"/>
                    </a:lnTo>
                    <a:lnTo>
                      <a:pt x="16656" y="3497"/>
                    </a:lnTo>
                    <a:lnTo>
                      <a:pt x="16631" y="3512"/>
                    </a:lnTo>
                    <a:lnTo>
                      <a:pt x="16607" y="3528"/>
                    </a:lnTo>
                    <a:lnTo>
                      <a:pt x="16582" y="3542"/>
                    </a:lnTo>
                    <a:lnTo>
                      <a:pt x="16555" y="3556"/>
                    </a:lnTo>
                    <a:lnTo>
                      <a:pt x="16529" y="3570"/>
                    </a:lnTo>
                    <a:lnTo>
                      <a:pt x="16501" y="3581"/>
                    </a:lnTo>
                    <a:lnTo>
                      <a:pt x="16473" y="3593"/>
                    </a:lnTo>
                    <a:lnTo>
                      <a:pt x="16446" y="3605"/>
                    </a:lnTo>
                    <a:lnTo>
                      <a:pt x="16390" y="3626"/>
                    </a:lnTo>
                    <a:lnTo>
                      <a:pt x="16332" y="3645"/>
                    </a:lnTo>
                    <a:lnTo>
                      <a:pt x="16222" y="3681"/>
                    </a:lnTo>
                    <a:lnTo>
                      <a:pt x="16118" y="3716"/>
                    </a:lnTo>
                    <a:lnTo>
                      <a:pt x="16018" y="3746"/>
                    </a:lnTo>
                    <a:lnTo>
                      <a:pt x="15918" y="3774"/>
                    </a:lnTo>
                    <a:lnTo>
                      <a:pt x="15820" y="3803"/>
                    </a:lnTo>
                    <a:lnTo>
                      <a:pt x="15720" y="3829"/>
                    </a:lnTo>
                    <a:lnTo>
                      <a:pt x="15620" y="3857"/>
                    </a:lnTo>
                    <a:lnTo>
                      <a:pt x="15522" y="3882"/>
                    </a:lnTo>
                    <a:lnTo>
                      <a:pt x="15422" y="3908"/>
                    </a:lnTo>
                    <a:lnTo>
                      <a:pt x="15322" y="3933"/>
                    </a:lnTo>
                    <a:lnTo>
                      <a:pt x="15222" y="3957"/>
                    </a:lnTo>
                    <a:lnTo>
                      <a:pt x="15123" y="3980"/>
                    </a:lnTo>
                    <a:lnTo>
                      <a:pt x="15023" y="4003"/>
                    </a:lnTo>
                    <a:lnTo>
                      <a:pt x="14923" y="4026"/>
                    </a:lnTo>
                    <a:lnTo>
                      <a:pt x="14823" y="4047"/>
                    </a:lnTo>
                    <a:lnTo>
                      <a:pt x="14723" y="4068"/>
                    </a:lnTo>
                    <a:lnTo>
                      <a:pt x="14622" y="4088"/>
                    </a:lnTo>
                    <a:lnTo>
                      <a:pt x="14521" y="4107"/>
                    </a:lnTo>
                    <a:lnTo>
                      <a:pt x="14015" y="4184"/>
                    </a:lnTo>
                    <a:lnTo>
                      <a:pt x="13509" y="4258"/>
                    </a:lnTo>
                    <a:lnTo>
                      <a:pt x="13255" y="4294"/>
                    </a:lnTo>
                    <a:lnTo>
                      <a:pt x="13002" y="4330"/>
                    </a:lnTo>
                    <a:lnTo>
                      <a:pt x="12748" y="4364"/>
                    </a:lnTo>
                    <a:lnTo>
                      <a:pt x="12495" y="4397"/>
                    </a:lnTo>
                    <a:lnTo>
                      <a:pt x="12241" y="4428"/>
                    </a:lnTo>
                    <a:lnTo>
                      <a:pt x="11987" y="4458"/>
                    </a:lnTo>
                    <a:lnTo>
                      <a:pt x="11734" y="4487"/>
                    </a:lnTo>
                    <a:lnTo>
                      <a:pt x="11480" y="4513"/>
                    </a:lnTo>
                    <a:lnTo>
                      <a:pt x="11353" y="4526"/>
                    </a:lnTo>
                    <a:lnTo>
                      <a:pt x="11226" y="4538"/>
                    </a:lnTo>
                    <a:lnTo>
                      <a:pt x="11099" y="4549"/>
                    </a:lnTo>
                    <a:lnTo>
                      <a:pt x="10972" y="4560"/>
                    </a:lnTo>
                    <a:lnTo>
                      <a:pt x="10845" y="4571"/>
                    </a:lnTo>
                    <a:lnTo>
                      <a:pt x="10717" y="4580"/>
                    </a:lnTo>
                    <a:lnTo>
                      <a:pt x="10590" y="4589"/>
                    </a:lnTo>
                    <a:lnTo>
                      <a:pt x="10464" y="4597"/>
                    </a:lnTo>
                    <a:lnTo>
                      <a:pt x="10149" y="4597"/>
                    </a:lnTo>
                    <a:lnTo>
                      <a:pt x="9834" y="4597"/>
                    </a:lnTo>
                    <a:lnTo>
                      <a:pt x="9518" y="4597"/>
                    </a:lnTo>
                    <a:lnTo>
                      <a:pt x="9203" y="4597"/>
                    </a:lnTo>
                    <a:lnTo>
                      <a:pt x="8888" y="4597"/>
                    </a:lnTo>
                    <a:lnTo>
                      <a:pt x="8574" y="4597"/>
                    </a:lnTo>
                    <a:lnTo>
                      <a:pt x="8259" y="4597"/>
                    </a:lnTo>
                    <a:lnTo>
                      <a:pt x="7944" y="4597"/>
                    </a:lnTo>
                    <a:close/>
                    <a:moveTo>
                      <a:pt x="15508" y="0"/>
                    </a:moveTo>
                    <a:lnTo>
                      <a:pt x="15483" y="26"/>
                    </a:lnTo>
                    <a:lnTo>
                      <a:pt x="15459" y="53"/>
                    </a:lnTo>
                    <a:lnTo>
                      <a:pt x="15435" y="78"/>
                    </a:lnTo>
                    <a:lnTo>
                      <a:pt x="15409" y="104"/>
                    </a:lnTo>
                    <a:lnTo>
                      <a:pt x="15384" y="128"/>
                    </a:lnTo>
                    <a:lnTo>
                      <a:pt x="15357" y="153"/>
                    </a:lnTo>
                    <a:lnTo>
                      <a:pt x="15331" y="177"/>
                    </a:lnTo>
                    <a:lnTo>
                      <a:pt x="15303" y="201"/>
                    </a:lnTo>
                    <a:lnTo>
                      <a:pt x="15275" y="225"/>
                    </a:lnTo>
                    <a:lnTo>
                      <a:pt x="15247" y="249"/>
                    </a:lnTo>
                    <a:lnTo>
                      <a:pt x="15217" y="272"/>
                    </a:lnTo>
                    <a:lnTo>
                      <a:pt x="15187" y="295"/>
                    </a:lnTo>
                    <a:lnTo>
                      <a:pt x="15157" y="318"/>
                    </a:lnTo>
                    <a:lnTo>
                      <a:pt x="15125" y="340"/>
                    </a:lnTo>
                    <a:lnTo>
                      <a:pt x="15093" y="364"/>
                    </a:lnTo>
                    <a:lnTo>
                      <a:pt x="15060" y="386"/>
                    </a:lnTo>
                    <a:lnTo>
                      <a:pt x="14968" y="433"/>
                    </a:lnTo>
                    <a:lnTo>
                      <a:pt x="14877" y="478"/>
                    </a:lnTo>
                    <a:lnTo>
                      <a:pt x="14784" y="523"/>
                    </a:lnTo>
                    <a:lnTo>
                      <a:pt x="14693" y="565"/>
                    </a:lnTo>
                    <a:lnTo>
                      <a:pt x="14601" y="607"/>
                    </a:lnTo>
                    <a:lnTo>
                      <a:pt x="14509" y="648"/>
                    </a:lnTo>
                    <a:lnTo>
                      <a:pt x="14417" y="688"/>
                    </a:lnTo>
                    <a:lnTo>
                      <a:pt x="14325" y="727"/>
                    </a:lnTo>
                    <a:lnTo>
                      <a:pt x="14232" y="765"/>
                    </a:lnTo>
                    <a:lnTo>
                      <a:pt x="14139" y="803"/>
                    </a:lnTo>
                    <a:lnTo>
                      <a:pt x="14046" y="839"/>
                    </a:lnTo>
                    <a:lnTo>
                      <a:pt x="13951" y="875"/>
                    </a:lnTo>
                    <a:lnTo>
                      <a:pt x="13857" y="910"/>
                    </a:lnTo>
                    <a:lnTo>
                      <a:pt x="13762" y="945"/>
                    </a:lnTo>
                    <a:lnTo>
                      <a:pt x="13666" y="979"/>
                    </a:lnTo>
                    <a:lnTo>
                      <a:pt x="13569" y="1012"/>
                    </a:lnTo>
                    <a:lnTo>
                      <a:pt x="13385" y="1064"/>
                    </a:lnTo>
                    <a:lnTo>
                      <a:pt x="13242" y="1105"/>
                    </a:lnTo>
                    <a:lnTo>
                      <a:pt x="13129" y="1135"/>
                    </a:lnTo>
                    <a:lnTo>
                      <a:pt x="13038" y="1160"/>
                    </a:lnTo>
                    <a:lnTo>
                      <a:pt x="12957" y="1180"/>
                    </a:lnTo>
                    <a:lnTo>
                      <a:pt x="12875" y="1200"/>
                    </a:lnTo>
                    <a:lnTo>
                      <a:pt x="12782" y="1221"/>
                    </a:lnTo>
                    <a:lnTo>
                      <a:pt x="12668" y="1248"/>
                    </a:lnTo>
                    <a:lnTo>
                      <a:pt x="12531" y="1274"/>
                    </a:lnTo>
                    <a:lnTo>
                      <a:pt x="12421" y="1294"/>
                    </a:lnTo>
                    <a:lnTo>
                      <a:pt x="12328" y="1311"/>
                    </a:lnTo>
                    <a:lnTo>
                      <a:pt x="12239" y="1326"/>
                    </a:lnTo>
                    <a:lnTo>
                      <a:pt x="12144" y="1341"/>
                    </a:lnTo>
                    <a:lnTo>
                      <a:pt x="12032" y="1358"/>
                    </a:lnTo>
                    <a:lnTo>
                      <a:pt x="11890" y="1378"/>
                    </a:lnTo>
                    <a:lnTo>
                      <a:pt x="11708" y="1405"/>
                    </a:lnTo>
                    <a:lnTo>
                      <a:pt x="11550" y="1419"/>
                    </a:lnTo>
                    <a:lnTo>
                      <a:pt x="11392" y="1431"/>
                    </a:lnTo>
                    <a:lnTo>
                      <a:pt x="11235" y="1442"/>
                    </a:lnTo>
                    <a:lnTo>
                      <a:pt x="11079" y="1450"/>
                    </a:lnTo>
                    <a:lnTo>
                      <a:pt x="10923" y="1458"/>
                    </a:lnTo>
                    <a:lnTo>
                      <a:pt x="10767" y="1463"/>
                    </a:lnTo>
                    <a:lnTo>
                      <a:pt x="10611" y="1466"/>
                    </a:lnTo>
                    <a:lnTo>
                      <a:pt x="10455" y="1468"/>
                    </a:lnTo>
                    <a:lnTo>
                      <a:pt x="10300" y="1468"/>
                    </a:lnTo>
                    <a:lnTo>
                      <a:pt x="10144" y="1467"/>
                    </a:lnTo>
                    <a:lnTo>
                      <a:pt x="9990" y="1465"/>
                    </a:lnTo>
                    <a:lnTo>
                      <a:pt x="9834" y="1461"/>
                    </a:lnTo>
                    <a:lnTo>
                      <a:pt x="9678" y="1457"/>
                    </a:lnTo>
                    <a:lnTo>
                      <a:pt x="9522" y="1450"/>
                    </a:lnTo>
                    <a:lnTo>
                      <a:pt x="9365" y="1443"/>
                    </a:lnTo>
                    <a:lnTo>
                      <a:pt x="9209" y="1434"/>
                    </a:lnTo>
                    <a:lnTo>
                      <a:pt x="9116" y="1424"/>
                    </a:lnTo>
                    <a:lnTo>
                      <a:pt x="9024" y="1414"/>
                    </a:lnTo>
                    <a:lnTo>
                      <a:pt x="8933" y="1405"/>
                    </a:lnTo>
                    <a:lnTo>
                      <a:pt x="8840" y="1394"/>
                    </a:lnTo>
                    <a:lnTo>
                      <a:pt x="8748" y="1385"/>
                    </a:lnTo>
                    <a:lnTo>
                      <a:pt x="8657" y="1375"/>
                    </a:lnTo>
                    <a:lnTo>
                      <a:pt x="8565" y="1366"/>
                    </a:lnTo>
                    <a:lnTo>
                      <a:pt x="8473" y="1356"/>
                    </a:lnTo>
                    <a:lnTo>
                      <a:pt x="8341" y="1336"/>
                    </a:lnTo>
                    <a:lnTo>
                      <a:pt x="8209" y="1316"/>
                    </a:lnTo>
                    <a:lnTo>
                      <a:pt x="8078" y="1296"/>
                    </a:lnTo>
                    <a:lnTo>
                      <a:pt x="7946" y="1273"/>
                    </a:lnTo>
                    <a:lnTo>
                      <a:pt x="7815" y="1251"/>
                    </a:lnTo>
                    <a:lnTo>
                      <a:pt x="7684" y="1229"/>
                    </a:lnTo>
                    <a:lnTo>
                      <a:pt x="7554" y="1204"/>
                    </a:lnTo>
                    <a:lnTo>
                      <a:pt x="7423" y="1180"/>
                    </a:lnTo>
                    <a:lnTo>
                      <a:pt x="7294" y="1156"/>
                    </a:lnTo>
                    <a:lnTo>
                      <a:pt x="7163" y="1130"/>
                    </a:lnTo>
                    <a:lnTo>
                      <a:pt x="7034" y="1104"/>
                    </a:lnTo>
                    <a:lnTo>
                      <a:pt x="6903" y="1077"/>
                    </a:lnTo>
                    <a:lnTo>
                      <a:pt x="6774" y="1050"/>
                    </a:lnTo>
                    <a:lnTo>
                      <a:pt x="6644" y="1022"/>
                    </a:lnTo>
                    <a:lnTo>
                      <a:pt x="6515" y="993"/>
                    </a:lnTo>
                    <a:lnTo>
                      <a:pt x="6385" y="965"/>
                    </a:lnTo>
                    <a:lnTo>
                      <a:pt x="6046" y="874"/>
                    </a:lnTo>
                    <a:lnTo>
                      <a:pt x="5790" y="806"/>
                    </a:lnTo>
                    <a:lnTo>
                      <a:pt x="5607" y="757"/>
                    </a:lnTo>
                    <a:lnTo>
                      <a:pt x="5481" y="724"/>
                    </a:lnTo>
                    <a:lnTo>
                      <a:pt x="5404" y="704"/>
                    </a:lnTo>
                    <a:lnTo>
                      <a:pt x="5360" y="694"/>
                    </a:lnTo>
                    <a:lnTo>
                      <a:pt x="5339" y="690"/>
                    </a:lnTo>
                    <a:lnTo>
                      <a:pt x="5328" y="690"/>
                    </a:lnTo>
                    <a:lnTo>
                      <a:pt x="5285" y="760"/>
                    </a:lnTo>
                    <a:lnTo>
                      <a:pt x="5245" y="830"/>
                    </a:lnTo>
                    <a:lnTo>
                      <a:pt x="5206" y="901"/>
                    </a:lnTo>
                    <a:lnTo>
                      <a:pt x="5167" y="972"/>
                    </a:lnTo>
                    <a:lnTo>
                      <a:pt x="5129" y="1043"/>
                    </a:lnTo>
                    <a:lnTo>
                      <a:pt x="5092" y="1115"/>
                    </a:lnTo>
                    <a:lnTo>
                      <a:pt x="5055" y="1188"/>
                    </a:lnTo>
                    <a:lnTo>
                      <a:pt x="5019" y="1263"/>
                    </a:lnTo>
                    <a:lnTo>
                      <a:pt x="4999" y="1317"/>
                    </a:lnTo>
                    <a:lnTo>
                      <a:pt x="4980" y="1370"/>
                    </a:lnTo>
                    <a:lnTo>
                      <a:pt x="4959" y="1424"/>
                    </a:lnTo>
                    <a:lnTo>
                      <a:pt x="4940" y="1478"/>
                    </a:lnTo>
                    <a:lnTo>
                      <a:pt x="4920" y="1532"/>
                    </a:lnTo>
                    <a:lnTo>
                      <a:pt x="4901" y="1586"/>
                    </a:lnTo>
                    <a:lnTo>
                      <a:pt x="4882" y="1639"/>
                    </a:lnTo>
                    <a:lnTo>
                      <a:pt x="4862" y="1693"/>
                    </a:lnTo>
                    <a:lnTo>
                      <a:pt x="4797" y="1907"/>
                    </a:lnTo>
                    <a:lnTo>
                      <a:pt x="4748" y="2068"/>
                    </a:lnTo>
                    <a:lnTo>
                      <a:pt x="4712" y="2187"/>
                    </a:lnTo>
                    <a:lnTo>
                      <a:pt x="4686" y="2270"/>
                    </a:lnTo>
                    <a:lnTo>
                      <a:pt x="4667" y="2327"/>
                    </a:lnTo>
                    <a:lnTo>
                      <a:pt x="4653" y="2367"/>
                    </a:lnTo>
                    <a:lnTo>
                      <a:pt x="4640" y="2397"/>
                    </a:lnTo>
                    <a:lnTo>
                      <a:pt x="4626" y="2428"/>
                    </a:lnTo>
                    <a:lnTo>
                      <a:pt x="4612" y="2442"/>
                    </a:lnTo>
                    <a:lnTo>
                      <a:pt x="4598" y="2455"/>
                    </a:lnTo>
                    <a:lnTo>
                      <a:pt x="4583" y="2468"/>
                    </a:lnTo>
                    <a:lnTo>
                      <a:pt x="4567" y="2480"/>
                    </a:lnTo>
                    <a:lnTo>
                      <a:pt x="4551" y="2491"/>
                    </a:lnTo>
                    <a:lnTo>
                      <a:pt x="4534" y="2503"/>
                    </a:lnTo>
                    <a:lnTo>
                      <a:pt x="4518" y="2513"/>
                    </a:lnTo>
                    <a:lnTo>
                      <a:pt x="4500" y="2523"/>
                    </a:lnTo>
                    <a:lnTo>
                      <a:pt x="4483" y="2532"/>
                    </a:lnTo>
                    <a:lnTo>
                      <a:pt x="4466" y="2540"/>
                    </a:lnTo>
                    <a:lnTo>
                      <a:pt x="4448" y="2549"/>
                    </a:lnTo>
                    <a:lnTo>
                      <a:pt x="4430" y="2556"/>
                    </a:lnTo>
                    <a:lnTo>
                      <a:pt x="4412" y="2562"/>
                    </a:lnTo>
                    <a:lnTo>
                      <a:pt x="4393" y="2568"/>
                    </a:lnTo>
                    <a:lnTo>
                      <a:pt x="4375" y="2573"/>
                    </a:lnTo>
                    <a:lnTo>
                      <a:pt x="4357" y="2576"/>
                    </a:lnTo>
                    <a:lnTo>
                      <a:pt x="4338" y="2581"/>
                    </a:lnTo>
                    <a:lnTo>
                      <a:pt x="4319" y="2583"/>
                    </a:lnTo>
                    <a:lnTo>
                      <a:pt x="4300" y="2584"/>
                    </a:lnTo>
                    <a:lnTo>
                      <a:pt x="4281" y="2585"/>
                    </a:lnTo>
                    <a:lnTo>
                      <a:pt x="4262" y="2585"/>
                    </a:lnTo>
                    <a:lnTo>
                      <a:pt x="4243" y="2584"/>
                    </a:lnTo>
                    <a:lnTo>
                      <a:pt x="4225" y="2582"/>
                    </a:lnTo>
                    <a:lnTo>
                      <a:pt x="4206" y="2579"/>
                    </a:lnTo>
                    <a:lnTo>
                      <a:pt x="4188" y="2575"/>
                    </a:lnTo>
                    <a:lnTo>
                      <a:pt x="4170" y="2571"/>
                    </a:lnTo>
                    <a:lnTo>
                      <a:pt x="4151" y="2565"/>
                    </a:lnTo>
                    <a:lnTo>
                      <a:pt x="4133" y="2558"/>
                    </a:lnTo>
                    <a:lnTo>
                      <a:pt x="4115" y="2551"/>
                    </a:lnTo>
                    <a:lnTo>
                      <a:pt x="4098" y="2541"/>
                    </a:lnTo>
                    <a:lnTo>
                      <a:pt x="4081" y="2532"/>
                    </a:lnTo>
                    <a:lnTo>
                      <a:pt x="4063" y="2521"/>
                    </a:lnTo>
                    <a:lnTo>
                      <a:pt x="4039" y="2484"/>
                    </a:lnTo>
                    <a:lnTo>
                      <a:pt x="4018" y="2447"/>
                    </a:lnTo>
                    <a:lnTo>
                      <a:pt x="3999" y="2410"/>
                    </a:lnTo>
                    <a:lnTo>
                      <a:pt x="3982" y="2373"/>
                    </a:lnTo>
                    <a:lnTo>
                      <a:pt x="3966" y="2335"/>
                    </a:lnTo>
                    <a:lnTo>
                      <a:pt x="3952" y="2297"/>
                    </a:lnTo>
                    <a:lnTo>
                      <a:pt x="3941" y="2259"/>
                    </a:lnTo>
                    <a:lnTo>
                      <a:pt x="3930" y="2222"/>
                    </a:lnTo>
                    <a:lnTo>
                      <a:pt x="3922" y="2184"/>
                    </a:lnTo>
                    <a:lnTo>
                      <a:pt x="3914" y="2146"/>
                    </a:lnTo>
                    <a:lnTo>
                      <a:pt x="3909" y="2108"/>
                    </a:lnTo>
                    <a:lnTo>
                      <a:pt x="3905" y="2069"/>
                    </a:lnTo>
                    <a:lnTo>
                      <a:pt x="3902" y="2031"/>
                    </a:lnTo>
                    <a:lnTo>
                      <a:pt x="3900" y="1993"/>
                    </a:lnTo>
                    <a:lnTo>
                      <a:pt x="3899" y="1954"/>
                    </a:lnTo>
                    <a:lnTo>
                      <a:pt x="3900" y="1916"/>
                    </a:lnTo>
                    <a:lnTo>
                      <a:pt x="3903" y="1877"/>
                    </a:lnTo>
                    <a:lnTo>
                      <a:pt x="3905" y="1838"/>
                    </a:lnTo>
                    <a:lnTo>
                      <a:pt x="3909" y="1799"/>
                    </a:lnTo>
                    <a:lnTo>
                      <a:pt x="3913" y="1761"/>
                    </a:lnTo>
                    <a:lnTo>
                      <a:pt x="3920" y="1722"/>
                    </a:lnTo>
                    <a:lnTo>
                      <a:pt x="3926" y="1683"/>
                    </a:lnTo>
                    <a:lnTo>
                      <a:pt x="3932" y="1643"/>
                    </a:lnTo>
                    <a:lnTo>
                      <a:pt x="3941" y="1605"/>
                    </a:lnTo>
                    <a:lnTo>
                      <a:pt x="3958" y="1527"/>
                    </a:lnTo>
                    <a:lnTo>
                      <a:pt x="3977" y="1448"/>
                    </a:lnTo>
                    <a:lnTo>
                      <a:pt x="3997" y="1370"/>
                    </a:lnTo>
                    <a:lnTo>
                      <a:pt x="4019" y="1292"/>
                    </a:lnTo>
                    <a:lnTo>
                      <a:pt x="4076" y="1138"/>
                    </a:lnTo>
                    <a:lnTo>
                      <a:pt x="4135" y="982"/>
                    </a:lnTo>
                    <a:lnTo>
                      <a:pt x="4195" y="825"/>
                    </a:lnTo>
                    <a:lnTo>
                      <a:pt x="4254" y="667"/>
                    </a:lnTo>
                    <a:lnTo>
                      <a:pt x="4281" y="587"/>
                    </a:lnTo>
                    <a:lnTo>
                      <a:pt x="4308" y="508"/>
                    </a:lnTo>
                    <a:lnTo>
                      <a:pt x="4333" y="428"/>
                    </a:lnTo>
                    <a:lnTo>
                      <a:pt x="4358" y="349"/>
                    </a:lnTo>
                    <a:lnTo>
                      <a:pt x="4379" y="268"/>
                    </a:lnTo>
                    <a:lnTo>
                      <a:pt x="4399" y="189"/>
                    </a:lnTo>
                    <a:lnTo>
                      <a:pt x="4408" y="148"/>
                    </a:lnTo>
                    <a:lnTo>
                      <a:pt x="4416" y="108"/>
                    </a:lnTo>
                    <a:lnTo>
                      <a:pt x="4424" y="69"/>
                    </a:lnTo>
                    <a:lnTo>
                      <a:pt x="4430" y="29"/>
                    </a:lnTo>
                    <a:lnTo>
                      <a:pt x="4427" y="25"/>
                    </a:lnTo>
                    <a:lnTo>
                      <a:pt x="4422" y="21"/>
                    </a:lnTo>
                    <a:lnTo>
                      <a:pt x="4419" y="18"/>
                    </a:lnTo>
                    <a:lnTo>
                      <a:pt x="4415" y="15"/>
                    </a:lnTo>
                    <a:lnTo>
                      <a:pt x="4411" y="11"/>
                    </a:lnTo>
                    <a:lnTo>
                      <a:pt x="4408" y="7"/>
                    </a:lnTo>
                    <a:lnTo>
                      <a:pt x="4403" y="3"/>
                    </a:lnTo>
                    <a:lnTo>
                      <a:pt x="4400" y="0"/>
                    </a:lnTo>
                    <a:lnTo>
                      <a:pt x="7301" y="0"/>
                    </a:lnTo>
                    <a:lnTo>
                      <a:pt x="7409" y="32"/>
                    </a:lnTo>
                    <a:lnTo>
                      <a:pt x="7518" y="63"/>
                    </a:lnTo>
                    <a:lnTo>
                      <a:pt x="7627" y="93"/>
                    </a:lnTo>
                    <a:lnTo>
                      <a:pt x="7735" y="123"/>
                    </a:lnTo>
                    <a:lnTo>
                      <a:pt x="7843" y="152"/>
                    </a:lnTo>
                    <a:lnTo>
                      <a:pt x="7952" y="179"/>
                    </a:lnTo>
                    <a:lnTo>
                      <a:pt x="8061" y="206"/>
                    </a:lnTo>
                    <a:lnTo>
                      <a:pt x="8170" y="232"/>
                    </a:lnTo>
                    <a:lnTo>
                      <a:pt x="8280" y="258"/>
                    </a:lnTo>
                    <a:lnTo>
                      <a:pt x="8390" y="282"/>
                    </a:lnTo>
                    <a:lnTo>
                      <a:pt x="8500" y="306"/>
                    </a:lnTo>
                    <a:lnTo>
                      <a:pt x="8611" y="330"/>
                    </a:lnTo>
                    <a:lnTo>
                      <a:pt x="8723" y="352"/>
                    </a:lnTo>
                    <a:lnTo>
                      <a:pt x="8835" y="374"/>
                    </a:lnTo>
                    <a:lnTo>
                      <a:pt x="8948" y="394"/>
                    </a:lnTo>
                    <a:lnTo>
                      <a:pt x="9062" y="416"/>
                    </a:lnTo>
                    <a:lnTo>
                      <a:pt x="9142" y="425"/>
                    </a:lnTo>
                    <a:lnTo>
                      <a:pt x="9221" y="435"/>
                    </a:lnTo>
                    <a:lnTo>
                      <a:pt x="9301" y="444"/>
                    </a:lnTo>
                    <a:lnTo>
                      <a:pt x="9381" y="454"/>
                    </a:lnTo>
                    <a:lnTo>
                      <a:pt x="9460" y="464"/>
                    </a:lnTo>
                    <a:lnTo>
                      <a:pt x="9540" y="474"/>
                    </a:lnTo>
                    <a:lnTo>
                      <a:pt x="9619" y="483"/>
                    </a:lnTo>
                    <a:lnTo>
                      <a:pt x="9699" y="494"/>
                    </a:lnTo>
                    <a:lnTo>
                      <a:pt x="9833" y="503"/>
                    </a:lnTo>
                    <a:lnTo>
                      <a:pt x="9966" y="510"/>
                    </a:lnTo>
                    <a:lnTo>
                      <a:pt x="10099" y="516"/>
                    </a:lnTo>
                    <a:lnTo>
                      <a:pt x="10230" y="522"/>
                    </a:lnTo>
                    <a:lnTo>
                      <a:pt x="10362" y="525"/>
                    </a:lnTo>
                    <a:lnTo>
                      <a:pt x="10494" y="528"/>
                    </a:lnTo>
                    <a:lnTo>
                      <a:pt x="10624" y="529"/>
                    </a:lnTo>
                    <a:lnTo>
                      <a:pt x="10756" y="530"/>
                    </a:lnTo>
                    <a:lnTo>
                      <a:pt x="10886" y="529"/>
                    </a:lnTo>
                    <a:lnTo>
                      <a:pt x="11018" y="527"/>
                    </a:lnTo>
                    <a:lnTo>
                      <a:pt x="11149" y="523"/>
                    </a:lnTo>
                    <a:lnTo>
                      <a:pt x="11281" y="518"/>
                    </a:lnTo>
                    <a:lnTo>
                      <a:pt x="11413" y="512"/>
                    </a:lnTo>
                    <a:lnTo>
                      <a:pt x="11547" y="504"/>
                    </a:lnTo>
                    <a:lnTo>
                      <a:pt x="11681" y="495"/>
                    </a:lnTo>
                    <a:lnTo>
                      <a:pt x="11816" y="483"/>
                    </a:lnTo>
                    <a:lnTo>
                      <a:pt x="11888" y="474"/>
                    </a:lnTo>
                    <a:lnTo>
                      <a:pt x="11960" y="464"/>
                    </a:lnTo>
                    <a:lnTo>
                      <a:pt x="12033" y="454"/>
                    </a:lnTo>
                    <a:lnTo>
                      <a:pt x="12105" y="444"/>
                    </a:lnTo>
                    <a:lnTo>
                      <a:pt x="12177" y="435"/>
                    </a:lnTo>
                    <a:lnTo>
                      <a:pt x="12249" y="425"/>
                    </a:lnTo>
                    <a:lnTo>
                      <a:pt x="12322" y="416"/>
                    </a:lnTo>
                    <a:lnTo>
                      <a:pt x="12394" y="405"/>
                    </a:lnTo>
                    <a:lnTo>
                      <a:pt x="12562" y="374"/>
                    </a:lnTo>
                    <a:lnTo>
                      <a:pt x="12731" y="341"/>
                    </a:lnTo>
                    <a:lnTo>
                      <a:pt x="12815" y="324"/>
                    </a:lnTo>
                    <a:lnTo>
                      <a:pt x="12900" y="307"/>
                    </a:lnTo>
                    <a:lnTo>
                      <a:pt x="12984" y="289"/>
                    </a:lnTo>
                    <a:lnTo>
                      <a:pt x="13069" y="271"/>
                    </a:lnTo>
                    <a:lnTo>
                      <a:pt x="13152" y="252"/>
                    </a:lnTo>
                    <a:lnTo>
                      <a:pt x="13236" y="232"/>
                    </a:lnTo>
                    <a:lnTo>
                      <a:pt x="13321" y="211"/>
                    </a:lnTo>
                    <a:lnTo>
                      <a:pt x="13404" y="190"/>
                    </a:lnTo>
                    <a:lnTo>
                      <a:pt x="13488" y="167"/>
                    </a:lnTo>
                    <a:lnTo>
                      <a:pt x="13571" y="143"/>
                    </a:lnTo>
                    <a:lnTo>
                      <a:pt x="13654" y="119"/>
                    </a:lnTo>
                    <a:lnTo>
                      <a:pt x="13737" y="92"/>
                    </a:lnTo>
                    <a:lnTo>
                      <a:pt x="13757" y="83"/>
                    </a:lnTo>
                    <a:lnTo>
                      <a:pt x="13778" y="73"/>
                    </a:lnTo>
                    <a:lnTo>
                      <a:pt x="13799" y="63"/>
                    </a:lnTo>
                    <a:lnTo>
                      <a:pt x="13820" y="53"/>
                    </a:lnTo>
                    <a:lnTo>
                      <a:pt x="13841" y="43"/>
                    </a:lnTo>
                    <a:lnTo>
                      <a:pt x="13861" y="34"/>
                    </a:lnTo>
                    <a:lnTo>
                      <a:pt x="13882" y="23"/>
                    </a:lnTo>
                    <a:lnTo>
                      <a:pt x="13904" y="14"/>
                    </a:lnTo>
                    <a:lnTo>
                      <a:pt x="13906" y="13"/>
                    </a:lnTo>
                    <a:lnTo>
                      <a:pt x="13909" y="11"/>
                    </a:lnTo>
                    <a:lnTo>
                      <a:pt x="13911" y="8"/>
                    </a:lnTo>
                    <a:lnTo>
                      <a:pt x="13914" y="7"/>
                    </a:lnTo>
                    <a:lnTo>
                      <a:pt x="13916" y="5"/>
                    </a:lnTo>
                    <a:lnTo>
                      <a:pt x="13920" y="3"/>
                    </a:lnTo>
                    <a:lnTo>
                      <a:pt x="13922" y="2"/>
                    </a:lnTo>
                    <a:lnTo>
                      <a:pt x="13925" y="0"/>
                    </a:lnTo>
                    <a:lnTo>
                      <a:pt x="15508" y="0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25613" name="Freeform 13"/>
              <p:cNvSpPr>
                <a:spLocks noEditPoints="1"/>
              </p:cNvSpPr>
              <p:nvPr/>
            </p:nvSpPr>
            <p:spPr bwMode="auto">
              <a:xfrm>
                <a:off x="4129" y="1009"/>
                <a:ext cx="999" cy="288"/>
              </a:xfrm>
              <a:custGeom>
                <a:avLst/>
                <a:gdLst/>
                <a:ahLst/>
                <a:cxnLst>
                  <a:cxn ang="0">
                    <a:pos x="45" y="3946"/>
                  </a:cxn>
                  <a:cxn ang="0">
                    <a:pos x="267" y="3300"/>
                  </a:cxn>
                  <a:cxn ang="0">
                    <a:pos x="511" y="2655"/>
                  </a:cxn>
                  <a:cxn ang="0">
                    <a:pos x="1380" y="1704"/>
                  </a:cxn>
                  <a:cxn ang="0">
                    <a:pos x="2447" y="1012"/>
                  </a:cxn>
                  <a:cxn ang="0">
                    <a:pos x="3439" y="771"/>
                  </a:cxn>
                  <a:cxn ang="0">
                    <a:pos x="5396" y="253"/>
                  </a:cxn>
                  <a:cxn ang="0">
                    <a:pos x="6946" y="48"/>
                  </a:cxn>
                  <a:cxn ang="0">
                    <a:pos x="8634" y="5"/>
                  </a:cxn>
                  <a:cxn ang="0">
                    <a:pos x="10085" y="106"/>
                  </a:cxn>
                  <a:cxn ang="0">
                    <a:pos x="11656" y="391"/>
                  </a:cxn>
                  <a:cxn ang="0">
                    <a:pos x="13545" y="953"/>
                  </a:cxn>
                  <a:cxn ang="0">
                    <a:pos x="15082" y="1786"/>
                  </a:cxn>
                  <a:cxn ang="0">
                    <a:pos x="15883" y="2791"/>
                  </a:cxn>
                  <a:cxn ang="0">
                    <a:pos x="15984" y="3548"/>
                  </a:cxn>
                  <a:cxn ang="0">
                    <a:pos x="15787" y="4211"/>
                  </a:cxn>
                  <a:cxn ang="0">
                    <a:pos x="14045" y="4512"/>
                  </a:cxn>
                  <a:cxn ang="0">
                    <a:pos x="14479" y="4099"/>
                  </a:cxn>
                  <a:cxn ang="0">
                    <a:pos x="14727" y="3560"/>
                  </a:cxn>
                  <a:cxn ang="0">
                    <a:pos x="14731" y="3087"/>
                  </a:cxn>
                  <a:cxn ang="0">
                    <a:pos x="14504" y="2542"/>
                  </a:cxn>
                  <a:cxn ang="0">
                    <a:pos x="14028" y="2049"/>
                  </a:cxn>
                  <a:cxn ang="0">
                    <a:pos x="13259" y="1566"/>
                  </a:cxn>
                  <a:cxn ang="0">
                    <a:pos x="12120" y="1147"/>
                  </a:cxn>
                  <a:cxn ang="0">
                    <a:pos x="10337" y="717"/>
                  </a:cxn>
                  <a:cxn ang="0">
                    <a:pos x="8688" y="535"/>
                  </a:cxn>
                  <a:cxn ang="0">
                    <a:pos x="6884" y="576"/>
                  </a:cxn>
                  <a:cxn ang="0">
                    <a:pos x="5709" y="713"/>
                  </a:cxn>
                  <a:cxn ang="0">
                    <a:pos x="3944" y="1189"/>
                  </a:cxn>
                  <a:cxn ang="0">
                    <a:pos x="2724" y="1786"/>
                  </a:cxn>
                  <a:cxn ang="0">
                    <a:pos x="2047" y="2351"/>
                  </a:cxn>
                  <a:cxn ang="0">
                    <a:pos x="1637" y="2941"/>
                  </a:cxn>
                  <a:cxn ang="0">
                    <a:pos x="1427" y="3728"/>
                  </a:cxn>
                  <a:cxn ang="0">
                    <a:pos x="1457" y="4523"/>
                  </a:cxn>
                  <a:cxn ang="0">
                    <a:pos x="4117" y="4306"/>
                  </a:cxn>
                  <a:cxn ang="0">
                    <a:pos x="3784" y="3842"/>
                  </a:cxn>
                  <a:cxn ang="0">
                    <a:pos x="3626" y="3383"/>
                  </a:cxn>
                  <a:cxn ang="0">
                    <a:pos x="3660" y="2797"/>
                  </a:cxn>
                  <a:cxn ang="0">
                    <a:pos x="3889" y="2333"/>
                  </a:cxn>
                  <a:cxn ang="0">
                    <a:pos x="4393" y="1750"/>
                  </a:cxn>
                  <a:cxn ang="0">
                    <a:pos x="4929" y="1431"/>
                  </a:cxn>
                  <a:cxn ang="0">
                    <a:pos x="5472" y="1356"/>
                  </a:cxn>
                  <a:cxn ang="0">
                    <a:pos x="5763" y="1440"/>
                  </a:cxn>
                  <a:cxn ang="0">
                    <a:pos x="5514" y="1725"/>
                  </a:cxn>
                  <a:cxn ang="0">
                    <a:pos x="5052" y="2316"/>
                  </a:cxn>
                  <a:cxn ang="0">
                    <a:pos x="4948" y="2665"/>
                  </a:cxn>
                  <a:cxn ang="0">
                    <a:pos x="5051" y="3041"/>
                  </a:cxn>
                  <a:cxn ang="0">
                    <a:pos x="5233" y="3218"/>
                  </a:cxn>
                  <a:cxn ang="0">
                    <a:pos x="5458" y="3114"/>
                  </a:cxn>
                  <a:cxn ang="0">
                    <a:pos x="6543" y="1817"/>
                  </a:cxn>
                  <a:cxn ang="0">
                    <a:pos x="7174" y="1301"/>
                  </a:cxn>
                  <a:cxn ang="0">
                    <a:pos x="7886" y="899"/>
                  </a:cxn>
                  <a:cxn ang="0">
                    <a:pos x="8560" y="833"/>
                  </a:cxn>
                  <a:cxn ang="0">
                    <a:pos x="8059" y="1489"/>
                  </a:cxn>
                  <a:cxn ang="0">
                    <a:pos x="6957" y="2509"/>
                  </a:cxn>
                  <a:cxn ang="0">
                    <a:pos x="6381" y="3267"/>
                  </a:cxn>
                  <a:cxn ang="0">
                    <a:pos x="6126" y="3865"/>
                  </a:cxn>
                  <a:cxn ang="0">
                    <a:pos x="6072" y="4151"/>
                  </a:cxn>
                  <a:cxn ang="0">
                    <a:pos x="7142" y="4548"/>
                  </a:cxn>
                </a:cxnLst>
                <a:rect l="0" t="0" r="r" b="b"/>
                <a:pathLst>
                  <a:path w="15990" h="4597">
                    <a:moveTo>
                      <a:pt x="0" y="4597"/>
                    </a:moveTo>
                    <a:lnTo>
                      <a:pt x="0" y="4543"/>
                    </a:lnTo>
                    <a:lnTo>
                      <a:pt x="0" y="4489"/>
                    </a:lnTo>
                    <a:lnTo>
                      <a:pt x="0" y="4435"/>
                    </a:lnTo>
                    <a:lnTo>
                      <a:pt x="0" y="4382"/>
                    </a:lnTo>
                    <a:lnTo>
                      <a:pt x="0" y="4328"/>
                    </a:lnTo>
                    <a:lnTo>
                      <a:pt x="0" y="4274"/>
                    </a:lnTo>
                    <a:lnTo>
                      <a:pt x="0" y="4220"/>
                    </a:lnTo>
                    <a:lnTo>
                      <a:pt x="0" y="4165"/>
                    </a:lnTo>
                    <a:lnTo>
                      <a:pt x="10" y="4108"/>
                    </a:lnTo>
                    <a:lnTo>
                      <a:pt x="21" y="4053"/>
                    </a:lnTo>
                    <a:lnTo>
                      <a:pt x="33" y="3998"/>
                    </a:lnTo>
                    <a:lnTo>
                      <a:pt x="45" y="3946"/>
                    </a:lnTo>
                    <a:lnTo>
                      <a:pt x="59" y="3894"/>
                    </a:lnTo>
                    <a:lnTo>
                      <a:pt x="72" y="3843"/>
                    </a:lnTo>
                    <a:lnTo>
                      <a:pt x="88" y="3793"/>
                    </a:lnTo>
                    <a:lnTo>
                      <a:pt x="104" y="3745"/>
                    </a:lnTo>
                    <a:lnTo>
                      <a:pt x="120" y="3695"/>
                    </a:lnTo>
                    <a:lnTo>
                      <a:pt x="138" y="3646"/>
                    </a:lnTo>
                    <a:lnTo>
                      <a:pt x="157" y="3597"/>
                    </a:lnTo>
                    <a:lnTo>
                      <a:pt x="176" y="3547"/>
                    </a:lnTo>
                    <a:lnTo>
                      <a:pt x="198" y="3498"/>
                    </a:lnTo>
                    <a:lnTo>
                      <a:pt x="219" y="3447"/>
                    </a:lnTo>
                    <a:lnTo>
                      <a:pt x="241" y="3396"/>
                    </a:lnTo>
                    <a:lnTo>
                      <a:pt x="265" y="3343"/>
                    </a:lnTo>
                    <a:lnTo>
                      <a:pt x="267" y="3300"/>
                    </a:lnTo>
                    <a:lnTo>
                      <a:pt x="268" y="3257"/>
                    </a:lnTo>
                    <a:lnTo>
                      <a:pt x="269" y="3214"/>
                    </a:lnTo>
                    <a:lnTo>
                      <a:pt x="270" y="3171"/>
                    </a:lnTo>
                    <a:lnTo>
                      <a:pt x="271" y="3129"/>
                    </a:lnTo>
                    <a:lnTo>
                      <a:pt x="272" y="3085"/>
                    </a:lnTo>
                    <a:lnTo>
                      <a:pt x="274" y="3043"/>
                    </a:lnTo>
                    <a:lnTo>
                      <a:pt x="275" y="3000"/>
                    </a:lnTo>
                    <a:lnTo>
                      <a:pt x="314" y="2942"/>
                    </a:lnTo>
                    <a:lnTo>
                      <a:pt x="354" y="2885"/>
                    </a:lnTo>
                    <a:lnTo>
                      <a:pt x="393" y="2827"/>
                    </a:lnTo>
                    <a:lnTo>
                      <a:pt x="432" y="2770"/>
                    </a:lnTo>
                    <a:lnTo>
                      <a:pt x="471" y="2712"/>
                    </a:lnTo>
                    <a:lnTo>
                      <a:pt x="511" y="2655"/>
                    </a:lnTo>
                    <a:lnTo>
                      <a:pt x="550" y="2597"/>
                    </a:lnTo>
                    <a:lnTo>
                      <a:pt x="589" y="2540"/>
                    </a:lnTo>
                    <a:lnTo>
                      <a:pt x="659" y="2454"/>
                    </a:lnTo>
                    <a:lnTo>
                      <a:pt x="730" y="2371"/>
                    </a:lnTo>
                    <a:lnTo>
                      <a:pt x="800" y="2290"/>
                    </a:lnTo>
                    <a:lnTo>
                      <a:pt x="869" y="2211"/>
                    </a:lnTo>
                    <a:lnTo>
                      <a:pt x="940" y="2134"/>
                    </a:lnTo>
                    <a:lnTo>
                      <a:pt x="1010" y="2059"/>
                    </a:lnTo>
                    <a:lnTo>
                      <a:pt x="1081" y="1985"/>
                    </a:lnTo>
                    <a:lnTo>
                      <a:pt x="1155" y="1913"/>
                    </a:lnTo>
                    <a:lnTo>
                      <a:pt x="1228" y="1841"/>
                    </a:lnTo>
                    <a:lnTo>
                      <a:pt x="1303" y="1773"/>
                    </a:lnTo>
                    <a:lnTo>
                      <a:pt x="1380" y="1704"/>
                    </a:lnTo>
                    <a:lnTo>
                      <a:pt x="1459" y="1636"/>
                    </a:lnTo>
                    <a:lnTo>
                      <a:pt x="1540" y="1568"/>
                    </a:lnTo>
                    <a:lnTo>
                      <a:pt x="1624" y="1502"/>
                    </a:lnTo>
                    <a:lnTo>
                      <a:pt x="1710" y="1435"/>
                    </a:lnTo>
                    <a:lnTo>
                      <a:pt x="1799" y="1370"/>
                    </a:lnTo>
                    <a:lnTo>
                      <a:pt x="1890" y="1315"/>
                    </a:lnTo>
                    <a:lnTo>
                      <a:pt x="1980" y="1260"/>
                    </a:lnTo>
                    <a:lnTo>
                      <a:pt x="2072" y="1207"/>
                    </a:lnTo>
                    <a:lnTo>
                      <a:pt x="2165" y="1157"/>
                    </a:lnTo>
                    <a:lnTo>
                      <a:pt x="2257" y="1107"/>
                    </a:lnTo>
                    <a:lnTo>
                      <a:pt x="2351" y="1059"/>
                    </a:lnTo>
                    <a:lnTo>
                      <a:pt x="2399" y="1036"/>
                    </a:lnTo>
                    <a:lnTo>
                      <a:pt x="2447" y="1012"/>
                    </a:lnTo>
                    <a:lnTo>
                      <a:pt x="2496" y="990"/>
                    </a:lnTo>
                    <a:lnTo>
                      <a:pt x="2543" y="968"/>
                    </a:lnTo>
                    <a:lnTo>
                      <a:pt x="2588" y="967"/>
                    </a:lnTo>
                    <a:lnTo>
                      <a:pt x="2632" y="965"/>
                    </a:lnTo>
                    <a:lnTo>
                      <a:pt x="2676" y="964"/>
                    </a:lnTo>
                    <a:lnTo>
                      <a:pt x="2720" y="963"/>
                    </a:lnTo>
                    <a:lnTo>
                      <a:pt x="2764" y="962"/>
                    </a:lnTo>
                    <a:lnTo>
                      <a:pt x="2808" y="960"/>
                    </a:lnTo>
                    <a:lnTo>
                      <a:pt x="2852" y="959"/>
                    </a:lnTo>
                    <a:lnTo>
                      <a:pt x="2897" y="958"/>
                    </a:lnTo>
                    <a:lnTo>
                      <a:pt x="3077" y="894"/>
                    </a:lnTo>
                    <a:lnTo>
                      <a:pt x="3258" y="831"/>
                    </a:lnTo>
                    <a:lnTo>
                      <a:pt x="3439" y="771"/>
                    </a:lnTo>
                    <a:lnTo>
                      <a:pt x="3620" y="711"/>
                    </a:lnTo>
                    <a:lnTo>
                      <a:pt x="3804" y="653"/>
                    </a:lnTo>
                    <a:lnTo>
                      <a:pt x="3987" y="597"/>
                    </a:lnTo>
                    <a:lnTo>
                      <a:pt x="4171" y="542"/>
                    </a:lnTo>
                    <a:lnTo>
                      <a:pt x="4357" y="489"/>
                    </a:lnTo>
                    <a:lnTo>
                      <a:pt x="4574" y="437"/>
                    </a:lnTo>
                    <a:lnTo>
                      <a:pt x="4743" y="396"/>
                    </a:lnTo>
                    <a:lnTo>
                      <a:pt x="4873" y="366"/>
                    </a:lnTo>
                    <a:lnTo>
                      <a:pt x="4980" y="341"/>
                    </a:lnTo>
                    <a:lnTo>
                      <a:pt x="5072" y="320"/>
                    </a:lnTo>
                    <a:lnTo>
                      <a:pt x="5164" y="301"/>
                    </a:lnTo>
                    <a:lnTo>
                      <a:pt x="5268" y="279"/>
                    </a:lnTo>
                    <a:lnTo>
                      <a:pt x="5396" y="253"/>
                    </a:lnTo>
                    <a:lnTo>
                      <a:pt x="5515" y="232"/>
                    </a:lnTo>
                    <a:lnTo>
                      <a:pt x="5634" y="213"/>
                    </a:lnTo>
                    <a:lnTo>
                      <a:pt x="5753" y="194"/>
                    </a:lnTo>
                    <a:lnTo>
                      <a:pt x="5872" y="176"/>
                    </a:lnTo>
                    <a:lnTo>
                      <a:pt x="5991" y="159"/>
                    </a:lnTo>
                    <a:lnTo>
                      <a:pt x="6109" y="143"/>
                    </a:lnTo>
                    <a:lnTo>
                      <a:pt x="6228" y="127"/>
                    </a:lnTo>
                    <a:lnTo>
                      <a:pt x="6347" y="112"/>
                    </a:lnTo>
                    <a:lnTo>
                      <a:pt x="6467" y="97"/>
                    </a:lnTo>
                    <a:lnTo>
                      <a:pt x="6586" y="84"/>
                    </a:lnTo>
                    <a:lnTo>
                      <a:pt x="6706" y="71"/>
                    </a:lnTo>
                    <a:lnTo>
                      <a:pt x="6826" y="59"/>
                    </a:lnTo>
                    <a:lnTo>
                      <a:pt x="6946" y="48"/>
                    </a:lnTo>
                    <a:lnTo>
                      <a:pt x="7065" y="37"/>
                    </a:lnTo>
                    <a:lnTo>
                      <a:pt x="7186" y="27"/>
                    </a:lnTo>
                    <a:lnTo>
                      <a:pt x="7307" y="18"/>
                    </a:lnTo>
                    <a:lnTo>
                      <a:pt x="7440" y="13"/>
                    </a:lnTo>
                    <a:lnTo>
                      <a:pt x="7573" y="7"/>
                    </a:lnTo>
                    <a:lnTo>
                      <a:pt x="7705" y="4"/>
                    </a:lnTo>
                    <a:lnTo>
                      <a:pt x="7838" y="2"/>
                    </a:lnTo>
                    <a:lnTo>
                      <a:pt x="7970" y="0"/>
                    </a:lnTo>
                    <a:lnTo>
                      <a:pt x="8103" y="0"/>
                    </a:lnTo>
                    <a:lnTo>
                      <a:pt x="8236" y="0"/>
                    </a:lnTo>
                    <a:lnTo>
                      <a:pt x="8368" y="1"/>
                    </a:lnTo>
                    <a:lnTo>
                      <a:pt x="8501" y="3"/>
                    </a:lnTo>
                    <a:lnTo>
                      <a:pt x="8634" y="5"/>
                    </a:lnTo>
                    <a:lnTo>
                      <a:pt x="8767" y="9"/>
                    </a:lnTo>
                    <a:lnTo>
                      <a:pt x="8900" y="14"/>
                    </a:lnTo>
                    <a:lnTo>
                      <a:pt x="9034" y="18"/>
                    </a:lnTo>
                    <a:lnTo>
                      <a:pt x="9166" y="24"/>
                    </a:lnTo>
                    <a:lnTo>
                      <a:pt x="9300" y="31"/>
                    </a:lnTo>
                    <a:lnTo>
                      <a:pt x="9434" y="37"/>
                    </a:lnTo>
                    <a:lnTo>
                      <a:pt x="9527" y="47"/>
                    </a:lnTo>
                    <a:lnTo>
                      <a:pt x="9620" y="57"/>
                    </a:lnTo>
                    <a:lnTo>
                      <a:pt x="9713" y="67"/>
                    </a:lnTo>
                    <a:lnTo>
                      <a:pt x="9806" y="76"/>
                    </a:lnTo>
                    <a:lnTo>
                      <a:pt x="9899" y="86"/>
                    </a:lnTo>
                    <a:lnTo>
                      <a:pt x="9993" y="95"/>
                    </a:lnTo>
                    <a:lnTo>
                      <a:pt x="10085" y="106"/>
                    </a:lnTo>
                    <a:lnTo>
                      <a:pt x="10178" y="115"/>
                    </a:lnTo>
                    <a:lnTo>
                      <a:pt x="10304" y="135"/>
                    </a:lnTo>
                    <a:lnTo>
                      <a:pt x="10427" y="154"/>
                    </a:lnTo>
                    <a:lnTo>
                      <a:pt x="10551" y="174"/>
                    </a:lnTo>
                    <a:lnTo>
                      <a:pt x="10674" y="195"/>
                    </a:lnTo>
                    <a:lnTo>
                      <a:pt x="10797" y="216"/>
                    </a:lnTo>
                    <a:lnTo>
                      <a:pt x="10920" y="240"/>
                    </a:lnTo>
                    <a:lnTo>
                      <a:pt x="11043" y="263"/>
                    </a:lnTo>
                    <a:lnTo>
                      <a:pt x="11166" y="287"/>
                    </a:lnTo>
                    <a:lnTo>
                      <a:pt x="11288" y="312"/>
                    </a:lnTo>
                    <a:lnTo>
                      <a:pt x="11411" y="338"/>
                    </a:lnTo>
                    <a:lnTo>
                      <a:pt x="11533" y="365"/>
                    </a:lnTo>
                    <a:lnTo>
                      <a:pt x="11656" y="391"/>
                    </a:lnTo>
                    <a:lnTo>
                      <a:pt x="11779" y="420"/>
                    </a:lnTo>
                    <a:lnTo>
                      <a:pt x="11903" y="448"/>
                    </a:lnTo>
                    <a:lnTo>
                      <a:pt x="12026" y="478"/>
                    </a:lnTo>
                    <a:lnTo>
                      <a:pt x="12149" y="508"/>
                    </a:lnTo>
                    <a:lnTo>
                      <a:pt x="12396" y="580"/>
                    </a:lnTo>
                    <a:lnTo>
                      <a:pt x="12648" y="654"/>
                    </a:lnTo>
                    <a:lnTo>
                      <a:pt x="12776" y="692"/>
                    </a:lnTo>
                    <a:lnTo>
                      <a:pt x="12903" y="733"/>
                    </a:lnTo>
                    <a:lnTo>
                      <a:pt x="13031" y="774"/>
                    </a:lnTo>
                    <a:lnTo>
                      <a:pt x="13160" y="816"/>
                    </a:lnTo>
                    <a:lnTo>
                      <a:pt x="13289" y="860"/>
                    </a:lnTo>
                    <a:lnTo>
                      <a:pt x="13418" y="905"/>
                    </a:lnTo>
                    <a:lnTo>
                      <a:pt x="13545" y="953"/>
                    </a:lnTo>
                    <a:lnTo>
                      <a:pt x="13672" y="1002"/>
                    </a:lnTo>
                    <a:lnTo>
                      <a:pt x="13800" y="1054"/>
                    </a:lnTo>
                    <a:lnTo>
                      <a:pt x="13925" y="1107"/>
                    </a:lnTo>
                    <a:lnTo>
                      <a:pt x="14049" y="1162"/>
                    </a:lnTo>
                    <a:lnTo>
                      <a:pt x="14172" y="1220"/>
                    </a:lnTo>
                    <a:lnTo>
                      <a:pt x="14294" y="1281"/>
                    </a:lnTo>
                    <a:lnTo>
                      <a:pt x="14414" y="1344"/>
                    </a:lnTo>
                    <a:lnTo>
                      <a:pt x="14531" y="1410"/>
                    </a:lnTo>
                    <a:lnTo>
                      <a:pt x="14646" y="1479"/>
                    </a:lnTo>
                    <a:lnTo>
                      <a:pt x="14760" y="1551"/>
                    </a:lnTo>
                    <a:lnTo>
                      <a:pt x="14870" y="1626"/>
                    </a:lnTo>
                    <a:lnTo>
                      <a:pt x="14978" y="1705"/>
                    </a:lnTo>
                    <a:lnTo>
                      <a:pt x="15082" y="1786"/>
                    </a:lnTo>
                    <a:lnTo>
                      <a:pt x="15184" y="1871"/>
                    </a:lnTo>
                    <a:lnTo>
                      <a:pt x="15283" y="1960"/>
                    </a:lnTo>
                    <a:lnTo>
                      <a:pt x="15377" y="2054"/>
                    </a:lnTo>
                    <a:lnTo>
                      <a:pt x="15469" y="2150"/>
                    </a:lnTo>
                    <a:lnTo>
                      <a:pt x="15555" y="2251"/>
                    </a:lnTo>
                    <a:lnTo>
                      <a:pt x="15637" y="2356"/>
                    </a:lnTo>
                    <a:lnTo>
                      <a:pt x="15716" y="2465"/>
                    </a:lnTo>
                    <a:lnTo>
                      <a:pt x="15790" y="2579"/>
                    </a:lnTo>
                    <a:lnTo>
                      <a:pt x="15816" y="2635"/>
                    </a:lnTo>
                    <a:lnTo>
                      <a:pt x="15837" y="2679"/>
                    </a:lnTo>
                    <a:lnTo>
                      <a:pt x="15854" y="2717"/>
                    </a:lnTo>
                    <a:lnTo>
                      <a:pt x="15869" y="2753"/>
                    </a:lnTo>
                    <a:lnTo>
                      <a:pt x="15883" y="2791"/>
                    </a:lnTo>
                    <a:lnTo>
                      <a:pt x="15900" y="2838"/>
                    </a:lnTo>
                    <a:lnTo>
                      <a:pt x="15921" y="2896"/>
                    </a:lnTo>
                    <a:lnTo>
                      <a:pt x="15947" y="2971"/>
                    </a:lnTo>
                    <a:lnTo>
                      <a:pt x="15958" y="3034"/>
                    </a:lnTo>
                    <a:lnTo>
                      <a:pt x="15966" y="3096"/>
                    </a:lnTo>
                    <a:lnTo>
                      <a:pt x="15974" y="3155"/>
                    </a:lnTo>
                    <a:lnTo>
                      <a:pt x="15980" y="3213"/>
                    </a:lnTo>
                    <a:lnTo>
                      <a:pt x="15985" y="3271"/>
                    </a:lnTo>
                    <a:lnTo>
                      <a:pt x="15988" y="3327"/>
                    </a:lnTo>
                    <a:lnTo>
                      <a:pt x="15990" y="3382"/>
                    </a:lnTo>
                    <a:lnTo>
                      <a:pt x="15990" y="3437"/>
                    </a:lnTo>
                    <a:lnTo>
                      <a:pt x="15987" y="3492"/>
                    </a:lnTo>
                    <a:lnTo>
                      <a:pt x="15984" y="3548"/>
                    </a:lnTo>
                    <a:lnTo>
                      <a:pt x="15978" y="3605"/>
                    </a:lnTo>
                    <a:lnTo>
                      <a:pt x="15970" y="3662"/>
                    </a:lnTo>
                    <a:lnTo>
                      <a:pt x="15960" y="3721"/>
                    </a:lnTo>
                    <a:lnTo>
                      <a:pt x="15948" y="3783"/>
                    </a:lnTo>
                    <a:lnTo>
                      <a:pt x="15934" y="3845"/>
                    </a:lnTo>
                    <a:lnTo>
                      <a:pt x="15917" y="3911"/>
                    </a:lnTo>
                    <a:lnTo>
                      <a:pt x="15891" y="3976"/>
                    </a:lnTo>
                    <a:lnTo>
                      <a:pt x="15871" y="4027"/>
                    </a:lnTo>
                    <a:lnTo>
                      <a:pt x="15854" y="4067"/>
                    </a:lnTo>
                    <a:lnTo>
                      <a:pt x="15839" y="4102"/>
                    </a:lnTo>
                    <a:lnTo>
                      <a:pt x="15824" y="4135"/>
                    </a:lnTo>
                    <a:lnTo>
                      <a:pt x="15807" y="4170"/>
                    </a:lnTo>
                    <a:lnTo>
                      <a:pt x="15787" y="4211"/>
                    </a:lnTo>
                    <a:lnTo>
                      <a:pt x="15760" y="4263"/>
                    </a:lnTo>
                    <a:lnTo>
                      <a:pt x="15730" y="4309"/>
                    </a:lnTo>
                    <a:lnTo>
                      <a:pt x="15699" y="4353"/>
                    </a:lnTo>
                    <a:lnTo>
                      <a:pt x="15668" y="4397"/>
                    </a:lnTo>
                    <a:lnTo>
                      <a:pt x="15636" y="4439"/>
                    </a:lnTo>
                    <a:lnTo>
                      <a:pt x="15605" y="4480"/>
                    </a:lnTo>
                    <a:lnTo>
                      <a:pt x="15574" y="4520"/>
                    </a:lnTo>
                    <a:lnTo>
                      <a:pt x="15541" y="4559"/>
                    </a:lnTo>
                    <a:lnTo>
                      <a:pt x="15508" y="4597"/>
                    </a:lnTo>
                    <a:lnTo>
                      <a:pt x="13925" y="4597"/>
                    </a:lnTo>
                    <a:lnTo>
                      <a:pt x="13965" y="4569"/>
                    </a:lnTo>
                    <a:lnTo>
                      <a:pt x="14005" y="4541"/>
                    </a:lnTo>
                    <a:lnTo>
                      <a:pt x="14045" y="4512"/>
                    </a:lnTo>
                    <a:lnTo>
                      <a:pt x="14083" y="4484"/>
                    </a:lnTo>
                    <a:lnTo>
                      <a:pt x="14121" y="4454"/>
                    </a:lnTo>
                    <a:lnTo>
                      <a:pt x="14158" y="4424"/>
                    </a:lnTo>
                    <a:lnTo>
                      <a:pt x="14194" y="4394"/>
                    </a:lnTo>
                    <a:lnTo>
                      <a:pt x="14230" y="4364"/>
                    </a:lnTo>
                    <a:lnTo>
                      <a:pt x="14264" y="4333"/>
                    </a:lnTo>
                    <a:lnTo>
                      <a:pt x="14298" y="4301"/>
                    </a:lnTo>
                    <a:lnTo>
                      <a:pt x="14331" y="4269"/>
                    </a:lnTo>
                    <a:lnTo>
                      <a:pt x="14362" y="4236"/>
                    </a:lnTo>
                    <a:lnTo>
                      <a:pt x="14393" y="4203"/>
                    </a:lnTo>
                    <a:lnTo>
                      <a:pt x="14422" y="4169"/>
                    </a:lnTo>
                    <a:lnTo>
                      <a:pt x="14451" y="4134"/>
                    </a:lnTo>
                    <a:lnTo>
                      <a:pt x="14479" y="4099"/>
                    </a:lnTo>
                    <a:lnTo>
                      <a:pt x="14505" y="4062"/>
                    </a:lnTo>
                    <a:lnTo>
                      <a:pt x="14531" y="4026"/>
                    </a:lnTo>
                    <a:lnTo>
                      <a:pt x="14555" y="3987"/>
                    </a:lnTo>
                    <a:lnTo>
                      <a:pt x="14578" y="3948"/>
                    </a:lnTo>
                    <a:lnTo>
                      <a:pt x="14600" y="3909"/>
                    </a:lnTo>
                    <a:lnTo>
                      <a:pt x="14621" y="3869"/>
                    </a:lnTo>
                    <a:lnTo>
                      <a:pt x="14640" y="3827"/>
                    </a:lnTo>
                    <a:lnTo>
                      <a:pt x="14658" y="3786"/>
                    </a:lnTo>
                    <a:lnTo>
                      <a:pt x="14674" y="3742"/>
                    </a:lnTo>
                    <a:lnTo>
                      <a:pt x="14690" y="3698"/>
                    </a:lnTo>
                    <a:lnTo>
                      <a:pt x="14704" y="3653"/>
                    </a:lnTo>
                    <a:lnTo>
                      <a:pt x="14715" y="3607"/>
                    </a:lnTo>
                    <a:lnTo>
                      <a:pt x="14727" y="3560"/>
                    </a:lnTo>
                    <a:lnTo>
                      <a:pt x="14736" y="3511"/>
                    </a:lnTo>
                    <a:lnTo>
                      <a:pt x="14744" y="3463"/>
                    </a:lnTo>
                    <a:lnTo>
                      <a:pt x="14750" y="3412"/>
                    </a:lnTo>
                    <a:lnTo>
                      <a:pt x="14750" y="3383"/>
                    </a:lnTo>
                    <a:lnTo>
                      <a:pt x="14750" y="3355"/>
                    </a:lnTo>
                    <a:lnTo>
                      <a:pt x="14750" y="3327"/>
                    </a:lnTo>
                    <a:lnTo>
                      <a:pt x="14750" y="3298"/>
                    </a:lnTo>
                    <a:lnTo>
                      <a:pt x="14750" y="3271"/>
                    </a:lnTo>
                    <a:lnTo>
                      <a:pt x="14750" y="3242"/>
                    </a:lnTo>
                    <a:lnTo>
                      <a:pt x="14750" y="3214"/>
                    </a:lnTo>
                    <a:lnTo>
                      <a:pt x="14750" y="3186"/>
                    </a:lnTo>
                    <a:lnTo>
                      <a:pt x="14741" y="3136"/>
                    </a:lnTo>
                    <a:lnTo>
                      <a:pt x="14731" y="3087"/>
                    </a:lnTo>
                    <a:lnTo>
                      <a:pt x="14719" y="3041"/>
                    </a:lnTo>
                    <a:lnTo>
                      <a:pt x="14708" y="2996"/>
                    </a:lnTo>
                    <a:lnTo>
                      <a:pt x="14695" y="2952"/>
                    </a:lnTo>
                    <a:lnTo>
                      <a:pt x="14681" y="2909"/>
                    </a:lnTo>
                    <a:lnTo>
                      <a:pt x="14668" y="2867"/>
                    </a:lnTo>
                    <a:lnTo>
                      <a:pt x="14652" y="2825"/>
                    </a:lnTo>
                    <a:lnTo>
                      <a:pt x="14635" y="2785"/>
                    </a:lnTo>
                    <a:lnTo>
                      <a:pt x="14617" y="2745"/>
                    </a:lnTo>
                    <a:lnTo>
                      <a:pt x="14596" y="2704"/>
                    </a:lnTo>
                    <a:lnTo>
                      <a:pt x="14576" y="2664"/>
                    </a:lnTo>
                    <a:lnTo>
                      <a:pt x="14554" y="2624"/>
                    </a:lnTo>
                    <a:lnTo>
                      <a:pt x="14530" y="2584"/>
                    </a:lnTo>
                    <a:lnTo>
                      <a:pt x="14504" y="2542"/>
                    </a:lnTo>
                    <a:lnTo>
                      <a:pt x="14477" y="2501"/>
                    </a:lnTo>
                    <a:lnTo>
                      <a:pt x="14448" y="2467"/>
                    </a:lnTo>
                    <a:lnTo>
                      <a:pt x="14419" y="2433"/>
                    </a:lnTo>
                    <a:lnTo>
                      <a:pt x="14390" y="2399"/>
                    </a:lnTo>
                    <a:lnTo>
                      <a:pt x="14361" y="2365"/>
                    </a:lnTo>
                    <a:lnTo>
                      <a:pt x="14332" y="2332"/>
                    </a:lnTo>
                    <a:lnTo>
                      <a:pt x="14304" y="2298"/>
                    </a:lnTo>
                    <a:lnTo>
                      <a:pt x="14275" y="2265"/>
                    </a:lnTo>
                    <a:lnTo>
                      <a:pt x="14246" y="2231"/>
                    </a:lnTo>
                    <a:lnTo>
                      <a:pt x="14191" y="2183"/>
                    </a:lnTo>
                    <a:lnTo>
                      <a:pt x="14137" y="2137"/>
                    </a:lnTo>
                    <a:lnTo>
                      <a:pt x="14083" y="2093"/>
                    </a:lnTo>
                    <a:lnTo>
                      <a:pt x="14028" y="2049"/>
                    </a:lnTo>
                    <a:lnTo>
                      <a:pt x="13974" y="2008"/>
                    </a:lnTo>
                    <a:lnTo>
                      <a:pt x="13920" y="1967"/>
                    </a:lnTo>
                    <a:lnTo>
                      <a:pt x="13864" y="1927"/>
                    </a:lnTo>
                    <a:lnTo>
                      <a:pt x="13809" y="1889"/>
                    </a:lnTo>
                    <a:lnTo>
                      <a:pt x="13754" y="1851"/>
                    </a:lnTo>
                    <a:lnTo>
                      <a:pt x="13698" y="1815"/>
                    </a:lnTo>
                    <a:lnTo>
                      <a:pt x="13642" y="1779"/>
                    </a:lnTo>
                    <a:lnTo>
                      <a:pt x="13584" y="1743"/>
                    </a:lnTo>
                    <a:lnTo>
                      <a:pt x="13526" y="1708"/>
                    </a:lnTo>
                    <a:lnTo>
                      <a:pt x="13466" y="1673"/>
                    </a:lnTo>
                    <a:lnTo>
                      <a:pt x="13406" y="1639"/>
                    </a:lnTo>
                    <a:lnTo>
                      <a:pt x="13344" y="1604"/>
                    </a:lnTo>
                    <a:lnTo>
                      <a:pt x="13259" y="1566"/>
                    </a:lnTo>
                    <a:lnTo>
                      <a:pt x="13173" y="1529"/>
                    </a:lnTo>
                    <a:lnTo>
                      <a:pt x="13087" y="1493"/>
                    </a:lnTo>
                    <a:lnTo>
                      <a:pt x="13001" y="1457"/>
                    </a:lnTo>
                    <a:lnTo>
                      <a:pt x="12914" y="1423"/>
                    </a:lnTo>
                    <a:lnTo>
                      <a:pt x="12827" y="1389"/>
                    </a:lnTo>
                    <a:lnTo>
                      <a:pt x="12739" y="1356"/>
                    </a:lnTo>
                    <a:lnTo>
                      <a:pt x="12652" y="1324"/>
                    </a:lnTo>
                    <a:lnTo>
                      <a:pt x="12564" y="1292"/>
                    </a:lnTo>
                    <a:lnTo>
                      <a:pt x="12475" y="1262"/>
                    </a:lnTo>
                    <a:lnTo>
                      <a:pt x="12386" y="1232"/>
                    </a:lnTo>
                    <a:lnTo>
                      <a:pt x="12298" y="1203"/>
                    </a:lnTo>
                    <a:lnTo>
                      <a:pt x="12209" y="1175"/>
                    </a:lnTo>
                    <a:lnTo>
                      <a:pt x="12120" y="1147"/>
                    </a:lnTo>
                    <a:lnTo>
                      <a:pt x="12031" y="1119"/>
                    </a:lnTo>
                    <a:lnTo>
                      <a:pt x="11942" y="1093"/>
                    </a:lnTo>
                    <a:lnTo>
                      <a:pt x="11852" y="1068"/>
                    </a:lnTo>
                    <a:lnTo>
                      <a:pt x="11761" y="1042"/>
                    </a:lnTo>
                    <a:lnTo>
                      <a:pt x="11671" y="1018"/>
                    </a:lnTo>
                    <a:lnTo>
                      <a:pt x="11582" y="993"/>
                    </a:lnTo>
                    <a:lnTo>
                      <a:pt x="11401" y="948"/>
                    </a:lnTo>
                    <a:lnTo>
                      <a:pt x="11220" y="903"/>
                    </a:lnTo>
                    <a:lnTo>
                      <a:pt x="11038" y="861"/>
                    </a:lnTo>
                    <a:lnTo>
                      <a:pt x="10856" y="819"/>
                    </a:lnTo>
                    <a:lnTo>
                      <a:pt x="10675" y="780"/>
                    </a:lnTo>
                    <a:lnTo>
                      <a:pt x="10492" y="742"/>
                    </a:lnTo>
                    <a:lnTo>
                      <a:pt x="10337" y="717"/>
                    </a:lnTo>
                    <a:lnTo>
                      <a:pt x="10211" y="696"/>
                    </a:lnTo>
                    <a:lnTo>
                      <a:pt x="10104" y="679"/>
                    </a:lnTo>
                    <a:lnTo>
                      <a:pt x="10003" y="665"/>
                    </a:lnTo>
                    <a:lnTo>
                      <a:pt x="9896" y="650"/>
                    </a:lnTo>
                    <a:lnTo>
                      <a:pt x="9769" y="633"/>
                    </a:lnTo>
                    <a:lnTo>
                      <a:pt x="9609" y="613"/>
                    </a:lnTo>
                    <a:lnTo>
                      <a:pt x="9405" y="586"/>
                    </a:lnTo>
                    <a:lnTo>
                      <a:pt x="9254" y="573"/>
                    </a:lnTo>
                    <a:lnTo>
                      <a:pt x="9133" y="563"/>
                    </a:lnTo>
                    <a:lnTo>
                      <a:pt x="9029" y="555"/>
                    </a:lnTo>
                    <a:lnTo>
                      <a:pt x="8930" y="548"/>
                    </a:lnTo>
                    <a:lnTo>
                      <a:pt x="8819" y="542"/>
                    </a:lnTo>
                    <a:lnTo>
                      <a:pt x="8688" y="535"/>
                    </a:lnTo>
                    <a:lnTo>
                      <a:pt x="8521" y="527"/>
                    </a:lnTo>
                    <a:lnTo>
                      <a:pt x="8307" y="517"/>
                    </a:lnTo>
                    <a:lnTo>
                      <a:pt x="8176" y="518"/>
                    </a:lnTo>
                    <a:lnTo>
                      <a:pt x="8046" y="519"/>
                    </a:lnTo>
                    <a:lnTo>
                      <a:pt x="7915" y="523"/>
                    </a:lnTo>
                    <a:lnTo>
                      <a:pt x="7786" y="526"/>
                    </a:lnTo>
                    <a:lnTo>
                      <a:pt x="7656" y="530"/>
                    </a:lnTo>
                    <a:lnTo>
                      <a:pt x="7527" y="535"/>
                    </a:lnTo>
                    <a:lnTo>
                      <a:pt x="7399" y="542"/>
                    </a:lnTo>
                    <a:lnTo>
                      <a:pt x="7270" y="549"/>
                    </a:lnTo>
                    <a:lnTo>
                      <a:pt x="7142" y="557"/>
                    </a:lnTo>
                    <a:lnTo>
                      <a:pt x="7012" y="566"/>
                    </a:lnTo>
                    <a:lnTo>
                      <a:pt x="6884" y="576"/>
                    </a:lnTo>
                    <a:lnTo>
                      <a:pt x="6756" y="586"/>
                    </a:lnTo>
                    <a:lnTo>
                      <a:pt x="6627" y="597"/>
                    </a:lnTo>
                    <a:lnTo>
                      <a:pt x="6498" y="610"/>
                    </a:lnTo>
                    <a:lnTo>
                      <a:pt x="6368" y="622"/>
                    </a:lnTo>
                    <a:lnTo>
                      <a:pt x="6239" y="635"/>
                    </a:lnTo>
                    <a:lnTo>
                      <a:pt x="6173" y="645"/>
                    </a:lnTo>
                    <a:lnTo>
                      <a:pt x="6106" y="655"/>
                    </a:lnTo>
                    <a:lnTo>
                      <a:pt x="6041" y="665"/>
                    </a:lnTo>
                    <a:lnTo>
                      <a:pt x="5975" y="674"/>
                    </a:lnTo>
                    <a:lnTo>
                      <a:pt x="5908" y="684"/>
                    </a:lnTo>
                    <a:lnTo>
                      <a:pt x="5842" y="693"/>
                    </a:lnTo>
                    <a:lnTo>
                      <a:pt x="5775" y="703"/>
                    </a:lnTo>
                    <a:lnTo>
                      <a:pt x="5709" y="713"/>
                    </a:lnTo>
                    <a:lnTo>
                      <a:pt x="5567" y="743"/>
                    </a:lnTo>
                    <a:lnTo>
                      <a:pt x="5427" y="774"/>
                    </a:lnTo>
                    <a:lnTo>
                      <a:pt x="5288" y="806"/>
                    </a:lnTo>
                    <a:lnTo>
                      <a:pt x="5151" y="839"/>
                    </a:lnTo>
                    <a:lnTo>
                      <a:pt x="5015" y="871"/>
                    </a:lnTo>
                    <a:lnTo>
                      <a:pt x="4879" y="906"/>
                    </a:lnTo>
                    <a:lnTo>
                      <a:pt x="4744" y="942"/>
                    </a:lnTo>
                    <a:lnTo>
                      <a:pt x="4610" y="980"/>
                    </a:lnTo>
                    <a:lnTo>
                      <a:pt x="4477" y="1018"/>
                    </a:lnTo>
                    <a:lnTo>
                      <a:pt x="4343" y="1058"/>
                    </a:lnTo>
                    <a:lnTo>
                      <a:pt x="4210" y="1100"/>
                    </a:lnTo>
                    <a:lnTo>
                      <a:pt x="4078" y="1144"/>
                    </a:lnTo>
                    <a:lnTo>
                      <a:pt x="3944" y="1189"/>
                    </a:lnTo>
                    <a:lnTo>
                      <a:pt x="3811" y="1237"/>
                    </a:lnTo>
                    <a:lnTo>
                      <a:pt x="3678" y="1288"/>
                    </a:lnTo>
                    <a:lnTo>
                      <a:pt x="3543" y="1340"/>
                    </a:lnTo>
                    <a:lnTo>
                      <a:pt x="3456" y="1381"/>
                    </a:lnTo>
                    <a:lnTo>
                      <a:pt x="3370" y="1423"/>
                    </a:lnTo>
                    <a:lnTo>
                      <a:pt x="3286" y="1465"/>
                    </a:lnTo>
                    <a:lnTo>
                      <a:pt x="3202" y="1509"/>
                    </a:lnTo>
                    <a:lnTo>
                      <a:pt x="3120" y="1552"/>
                    </a:lnTo>
                    <a:lnTo>
                      <a:pt x="3039" y="1597"/>
                    </a:lnTo>
                    <a:lnTo>
                      <a:pt x="2958" y="1642"/>
                    </a:lnTo>
                    <a:lnTo>
                      <a:pt x="2880" y="1689"/>
                    </a:lnTo>
                    <a:lnTo>
                      <a:pt x="2801" y="1738"/>
                    </a:lnTo>
                    <a:lnTo>
                      <a:pt x="2724" y="1786"/>
                    </a:lnTo>
                    <a:lnTo>
                      <a:pt x="2646" y="1838"/>
                    </a:lnTo>
                    <a:lnTo>
                      <a:pt x="2570" y="1891"/>
                    </a:lnTo>
                    <a:lnTo>
                      <a:pt x="2495" y="1946"/>
                    </a:lnTo>
                    <a:lnTo>
                      <a:pt x="2419" y="2003"/>
                    </a:lnTo>
                    <a:lnTo>
                      <a:pt x="2344" y="2062"/>
                    </a:lnTo>
                    <a:lnTo>
                      <a:pt x="2270" y="2123"/>
                    </a:lnTo>
                    <a:lnTo>
                      <a:pt x="2235" y="2155"/>
                    </a:lnTo>
                    <a:lnTo>
                      <a:pt x="2202" y="2188"/>
                    </a:lnTo>
                    <a:lnTo>
                      <a:pt x="2169" y="2220"/>
                    </a:lnTo>
                    <a:lnTo>
                      <a:pt x="2138" y="2253"/>
                    </a:lnTo>
                    <a:lnTo>
                      <a:pt x="2107" y="2286"/>
                    </a:lnTo>
                    <a:lnTo>
                      <a:pt x="2077" y="2319"/>
                    </a:lnTo>
                    <a:lnTo>
                      <a:pt x="2047" y="2351"/>
                    </a:lnTo>
                    <a:lnTo>
                      <a:pt x="2018" y="2384"/>
                    </a:lnTo>
                    <a:lnTo>
                      <a:pt x="1961" y="2452"/>
                    </a:lnTo>
                    <a:lnTo>
                      <a:pt x="1905" y="2521"/>
                    </a:lnTo>
                    <a:lnTo>
                      <a:pt x="1850" y="2593"/>
                    </a:lnTo>
                    <a:lnTo>
                      <a:pt x="1794" y="2667"/>
                    </a:lnTo>
                    <a:lnTo>
                      <a:pt x="1774" y="2701"/>
                    </a:lnTo>
                    <a:lnTo>
                      <a:pt x="1755" y="2735"/>
                    </a:lnTo>
                    <a:lnTo>
                      <a:pt x="1735" y="2769"/>
                    </a:lnTo>
                    <a:lnTo>
                      <a:pt x="1716" y="2804"/>
                    </a:lnTo>
                    <a:lnTo>
                      <a:pt x="1696" y="2838"/>
                    </a:lnTo>
                    <a:lnTo>
                      <a:pt x="1677" y="2872"/>
                    </a:lnTo>
                    <a:lnTo>
                      <a:pt x="1656" y="2907"/>
                    </a:lnTo>
                    <a:lnTo>
                      <a:pt x="1637" y="2941"/>
                    </a:lnTo>
                    <a:lnTo>
                      <a:pt x="1611" y="3003"/>
                    </a:lnTo>
                    <a:lnTo>
                      <a:pt x="1591" y="3052"/>
                    </a:lnTo>
                    <a:lnTo>
                      <a:pt x="1574" y="3095"/>
                    </a:lnTo>
                    <a:lnTo>
                      <a:pt x="1559" y="3135"/>
                    </a:lnTo>
                    <a:lnTo>
                      <a:pt x="1544" y="3177"/>
                    </a:lnTo>
                    <a:lnTo>
                      <a:pt x="1527" y="3228"/>
                    </a:lnTo>
                    <a:lnTo>
                      <a:pt x="1506" y="3291"/>
                    </a:lnTo>
                    <a:lnTo>
                      <a:pt x="1480" y="3372"/>
                    </a:lnTo>
                    <a:lnTo>
                      <a:pt x="1465" y="3446"/>
                    </a:lnTo>
                    <a:lnTo>
                      <a:pt x="1453" y="3518"/>
                    </a:lnTo>
                    <a:lnTo>
                      <a:pt x="1442" y="3589"/>
                    </a:lnTo>
                    <a:lnTo>
                      <a:pt x="1434" y="3659"/>
                    </a:lnTo>
                    <a:lnTo>
                      <a:pt x="1427" y="3728"/>
                    </a:lnTo>
                    <a:lnTo>
                      <a:pt x="1422" y="3797"/>
                    </a:lnTo>
                    <a:lnTo>
                      <a:pt x="1418" y="3864"/>
                    </a:lnTo>
                    <a:lnTo>
                      <a:pt x="1417" y="3932"/>
                    </a:lnTo>
                    <a:lnTo>
                      <a:pt x="1416" y="4001"/>
                    </a:lnTo>
                    <a:lnTo>
                      <a:pt x="1417" y="4069"/>
                    </a:lnTo>
                    <a:lnTo>
                      <a:pt x="1420" y="4138"/>
                    </a:lnTo>
                    <a:lnTo>
                      <a:pt x="1423" y="4208"/>
                    </a:lnTo>
                    <a:lnTo>
                      <a:pt x="1428" y="4279"/>
                    </a:lnTo>
                    <a:lnTo>
                      <a:pt x="1435" y="4350"/>
                    </a:lnTo>
                    <a:lnTo>
                      <a:pt x="1442" y="4423"/>
                    </a:lnTo>
                    <a:lnTo>
                      <a:pt x="1451" y="4498"/>
                    </a:lnTo>
                    <a:lnTo>
                      <a:pt x="1454" y="4511"/>
                    </a:lnTo>
                    <a:lnTo>
                      <a:pt x="1457" y="4523"/>
                    </a:lnTo>
                    <a:lnTo>
                      <a:pt x="1459" y="4535"/>
                    </a:lnTo>
                    <a:lnTo>
                      <a:pt x="1462" y="4547"/>
                    </a:lnTo>
                    <a:lnTo>
                      <a:pt x="1465" y="4560"/>
                    </a:lnTo>
                    <a:lnTo>
                      <a:pt x="1468" y="4573"/>
                    </a:lnTo>
                    <a:lnTo>
                      <a:pt x="1471" y="4584"/>
                    </a:lnTo>
                    <a:lnTo>
                      <a:pt x="1474" y="4597"/>
                    </a:lnTo>
                    <a:lnTo>
                      <a:pt x="0" y="4597"/>
                    </a:lnTo>
                    <a:close/>
                    <a:moveTo>
                      <a:pt x="4400" y="4597"/>
                    </a:moveTo>
                    <a:lnTo>
                      <a:pt x="4341" y="4540"/>
                    </a:lnTo>
                    <a:lnTo>
                      <a:pt x="4284" y="4482"/>
                    </a:lnTo>
                    <a:lnTo>
                      <a:pt x="4227" y="4424"/>
                    </a:lnTo>
                    <a:lnTo>
                      <a:pt x="4171" y="4365"/>
                    </a:lnTo>
                    <a:lnTo>
                      <a:pt x="4117" y="4306"/>
                    </a:lnTo>
                    <a:lnTo>
                      <a:pt x="4064" y="4247"/>
                    </a:lnTo>
                    <a:lnTo>
                      <a:pt x="4012" y="4187"/>
                    </a:lnTo>
                    <a:lnTo>
                      <a:pt x="3960" y="4126"/>
                    </a:lnTo>
                    <a:lnTo>
                      <a:pt x="3941" y="4095"/>
                    </a:lnTo>
                    <a:lnTo>
                      <a:pt x="3921" y="4065"/>
                    </a:lnTo>
                    <a:lnTo>
                      <a:pt x="3902" y="4034"/>
                    </a:lnTo>
                    <a:lnTo>
                      <a:pt x="3881" y="4003"/>
                    </a:lnTo>
                    <a:lnTo>
                      <a:pt x="3862" y="3974"/>
                    </a:lnTo>
                    <a:lnTo>
                      <a:pt x="3842" y="3943"/>
                    </a:lnTo>
                    <a:lnTo>
                      <a:pt x="3823" y="3912"/>
                    </a:lnTo>
                    <a:lnTo>
                      <a:pt x="3803" y="3881"/>
                    </a:lnTo>
                    <a:lnTo>
                      <a:pt x="3793" y="3862"/>
                    </a:lnTo>
                    <a:lnTo>
                      <a:pt x="3784" y="3842"/>
                    </a:lnTo>
                    <a:lnTo>
                      <a:pt x="3773" y="3822"/>
                    </a:lnTo>
                    <a:lnTo>
                      <a:pt x="3764" y="3803"/>
                    </a:lnTo>
                    <a:lnTo>
                      <a:pt x="3754" y="3783"/>
                    </a:lnTo>
                    <a:lnTo>
                      <a:pt x="3745" y="3764"/>
                    </a:lnTo>
                    <a:lnTo>
                      <a:pt x="3735" y="3745"/>
                    </a:lnTo>
                    <a:lnTo>
                      <a:pt x="3724" y="3724"/>
                    </a:lnTo>
                    <a:lnTo>
                      <a:pt x="3706" y="3671"/>
                    </a:lnTo>
                    <a:lnTo>
                      <a:pt x="3688" y="3621"/>
                    </a:lnTo>
                    <a:lnTo>
                      <a:pt x="3672" y="3571"/>
                    </a:lnTo>
                    <a:lnTo>
                      <a:pt x="3659" y="3523"/>
                    </a:lnTo>
                    <a:lnTo>
                      <a:pt x="3646" y="3476"/>
                    </a:lnTo>
                    <a:lnTo>
                      <a:pt x="3635" y="3430"/>
                    </a:lnTo>
                    <a:lnTo>
                      <a:pt x="3626" y="3383"/>
                    </a:lnTo>
                    <a:lnTo>
                      <a:pt x="3617" y="3337"/>
                    </a:lnTo>
                    <a:lnTo>
                      <a:pt x="3612" y="3292"/>
                    </a:lnTo>
                    <a:lnTo>
                      <a:pt x="3608" y="3245"/>
                    </a:lnTo>
                    <a:lnTo>
                      <a:pt x="3604" y="3199"/>
                    </a:lnTo>
                    <a:lnTo>
                      <a:pt x="3603" y="3150"/>
                    </a:lnTo>
                    <a:lnTo>
                      <a:pt x="3604" y="3101"/>
                    </a:lnTo>
                    <a:lnTo>
                      <a:pt x="3607" y="3049"/>
                    </a:lnTo>
                    <a:lnTo>
                      <a:pt x="3611" y="2996"/>
                    </a:lnTo>
                    <a:lnTo>
                      <a:pt x="3617" y="2941"/>
                    </a:lnTo>
                    <a:lnTo>
                      <a:pt x="3627" y="2905"/>
                    </a:lnTo>
                    <a:lnTo>
                      <a:pt x="3637" y="2869"/>
                    </a:lnTo>
                    <a:lnTo>
                      <a:pt x="3648" y="2833"/>
                    </a:lnTo>
                    <a:lnTo>
                      <a:pt x="3660" y="2797"/>
                    </a:lnTo>
                    <a:lnTo>
                      <a:pt x="3672" y="2762"/>
                    </a:lnTo>
                    <a:lnTo>
                      <a:pt x="3686" y="2728"/>
                    </a:lnTo>
                    <a:lnTo>
                      <a:pt x="3700" y="2693"/>
                    </a:lnTo>
                    <a:lnTo>
                      <a:pt x="3714" y="2659"/>
                    </a:lnTo>
                    <a:lnTo>
                      <a:pt x="3729" y="2625"/>
                    </a:lnTo>
                    <a:lnTo>
                      <a:pt x="3745" y="2591"/>
                    </a:lnTo>
                    <a:lnTo>
                      <a:pt x="3760" y="2558"/>
                    </a:lnTo>
                    <a:lnTo>
                      <a:pt x="3777" y="2525"/>
                    </a:lnTo>
                    <a:lnTo>
                      <a:pt x="3794" y="2492"/>
                    </a:lnTo>
                    <a:lnTo>
                      <a:pt x="3812" y="2460"/>
                    </a:lnTo>
                    <a:lnTo>
                      <a:pt x="3830" y="2428"/>
                    </a:lnTo>
                    <a:lnTo>
                      <a:pt x="3850" y="2396"/>
                    </a:lnTo>
                    <a:lnTo>
                      <a:pt x="3889" y="2333"/>
                    </a:lnTo>
                    <a:lnTo>
                      <a:pt x="3929" y="2272"/>
                    </a:lnTo>
                    <a:lnTo>
                      <a:pt x="3972" y="2211"/>
                    </a:lnTo>
                    <a:lnTo>
                      <a:pt x="4015" y="2152"/>
                    </a:lnTo>
                    <a:lnTo>
                      <a:pt x="4061" y="2093"/>
                    </a:lnTo>
                    <a:lnTo>
                      <a:pt x="4107" y="2036"/>
                    </a:lnTo>
                    <a:lnTo>
                      <a:pt x="4156" y="1978"/>
                    </a:lnTo>
                    <a:lnTo>
                      <a:pt x="4205" y="1923"/>
                    </a:lnTo>
                    <a:lnTo>
                      <a:pt x="4236" y="1894"/>
                    </a:lnTo>
                    <a:lnTo>
                      <a:pt x="4268" y="1865"/>
                    </a:lnTo>
                    <a:lnTo>
                      <a:pt x="4298" y="1836"/>
                    </a:lnTo>
                    <a:lnTo>
                      <a:pt x="4330" y="1808"/>
                    </a:lnTo>
                    <a:lnTo>
                      <a:pt x="4361" y="1779"/>
                    </a:lnTo>
                    <a:lnTo>
                      <a:pt x="4393" y="1750"/>
                    </a:lnTo>
                    <a:lnTo>
                      <a:pt x="4424" y="1722"/>
                    </a:lnTo>
                    <a:lnTo>
                      <a:pt x="4455" y="1693"/>
                    </a:lnTo>
                    <a:lnTo>
                      <a:pt x="4517" y="1653"/>
                    </a:lnTo>
                    <a:lnTo>
                      <a:pt x="4578" y="1615"/>
                    </a:lnTo>
                    <a:lnTo>
                      <a:pt x="4640" y="1577"/>
                    </a:lnTo>
                    <a:lnTo>
                      <a:pt x="4702" y="1541"/>
                    </a:lnTo>
                    <a:lnTo>
                      <a:pt x="4732" y="1524"/>
                    </a:lnTo>
                    <a:lnTo>
                      <a:pt x="4763" y="1508"/>
                    </a:lnTo>
                    <a:lnTo>
                      <a:pt x="4795" y="1492"/>
                    </a:lnTo>
                    <a:lnTo>
                      <a:pt x="4828" y="1476"/>
                    </a:lnTo>
                    <a:lnTo>
                      <a:pt x="4861" y="1460"/>
                    </a:lnTo>
                    <a:lnTo>
                      <a:pt x="4895" y="1446"/>
                    </a:lnTo>
                    <a:lnTo>
                      <a:pt x="4929" y="1431"/>
                    </a:lnTo>
                    <a:lnTo>
                      <a:pt x="4965" y="1418"/>
                    </a:lnTo>
                    <a:lnTo>
                      <a:pt x="5009" y="1407"/>
                    </a:lnTo>
                    <a:lnTo>
                      <a:pt x="5053" y="1397"/>
                    </a:lnTo>
                    <a:lnTo>
                      <a:pt x="5095" y="1388"/>
                    </a:lnTo>
                    <a:lnTo>
                      <a:pt x="5138" y="1380"/>
                    </a:lnTo>
                    <a:lnTo>
                      <a:pt x="5179" y="1373"/>
                    </a:lnTo>
                    <a:lnTo>
                      <a:pt x="5221" y="1368"/>
                    </a:lnTo>
                    <a:lnTo>
                      <a:pt x="5263" y="1362"/>
                    </a:lnTo>
                    <a:lnTo>
                      <a:pt x="5304" y="1359"/>
                    </a:lnTo>
                    <a:lnTo>
                      <a:pt x="5346" y="1357"/>
                    </a:lnTo>
                    <a:lnTo>
                      <a:pt x="5387" y="1355"/>
                    </a:lnTo>
                    <a:lnTo>
                      <a:pt x="5429" y="1355"/>
                    </a:lnTo>
                    <a:lnTo>
                      <a:pt x="5472" y="1356"/>
                    </a:lnTo>
                    <a:lnTo>
                      <a:pt x="5515" y="1357"/>
                    </a:lnTo>
                    <a:lnTo>
                      <a:pt x="5560" y="1360"/>
                    </a:lnTo>
                    <a:lnTo>
                      <a:pt x="5604" y="1364"/>
                    </a:lnTo>
                    <a:lnTo>
                      <a:pt x="5650" y="1370"/>
                    </a:lnTo>
                    <a:lnTo>
                      <a:pt x="5682" y="1379"/>
                    </a:lnTo>
                    <a:lnTo>
                      <a:pt x="5709" y="1389"/>
                    </a:lnTo>
                    <a:lnTo>
                      <a:pt x="5721" y="1394"/>
                    </a:lnTo>
                    <a:lnTo>
                      <a:pt x="5733" y="1400"/>
                    </a:lnTo>
                    <a:lnTo>
                      <a:pt x="5742" y="1408"/>
                    </a:lnTo>
                    <a:lnTo>
                      <a:pt x="5750" y="1415"/>
                    </a:lnTo>
                    <a:lnTo>
                      <a:pt x="5756" y="1424"/>
                    </a:lnTo>
                    <a:lnTo>
                      <a:pt x="5761" y="1434"/>
                    </a:lnTo>
                    <a:lnTo>
                      <a:pt x="5763" y="1440"/>
                    </a:lnTo>
                    <a:lnTo>
                      <a:pt x="5764" y="1445"/>
                    </a:lnTo>
                    <a:lnTo>
                      <a:pt x="5765" y="1450"/>
                    </a:lnTo>
                    <a:lnTo>
                      <a:pt x="5765" y="1457"/>
                    </a:lnTo>
                    <a:lnTo>
                      <a:pt x="5763" y="1470"/>
                    </a:lnTo>
                    <a:lnTo>
                      <a:pt x="5759" y="1485"/>
                    </a:lnTo>
                    <a:lnTo>
                      <a:pt x="5753" y="1502"/>
                    </a:lnTo>
                    <a:lnTo>
                      <a:pt x="5743" y="1521"/>
                    </a:lnTo>
                    <a:lnTo>
                      <a:pt x="5703" y="1553"/>
                    </a:lnTo>
                    <a:lnTo>
                      <a:pt x="5664" y="1586"/>
                    </a:lnTo>
                    <a:lnTo>
                      <a:pt x="5626" y="1620"/>
                    </a:lnTo>
                    <a:lnTo>
                      <a:pt x="5587" y="1655"/>
                    </a:lnTo>
                    <a:lnTo>
                      <a:pt x="5550" y="1690"/>
                    </a:lnTo>
                    <a:lnTo>
                      <a:pt x="5514" y="1725"/>
                    </a:lnTo>
                    <a:lnTo>
                      <a:pt x="5478" y="1761"/>
                    </a:lnTo>
                    <a:lnTo>
                      <a:pt x="5443" y="1798"/>
                    </a:lnTo>
                    <a:lnTo>
                      <a:pt x="5408" y="1835"/>
                    </a:lnTo>
                    <a:lnTo>
                      <a:pt x="5374" y="1873"/>
                    </a:lnTo>
                    <a:lnTo>
                      <a:pt x="5340" y="1911"/>
                    </a:lnTo>
                    <a:lnTo>
                      <a:pt x="5306" y="1950"/>
                    </a:lnTo>
                    <a:lnTo>
                      <a:pt x="5241" y="2028"/>
                    </a:lnTo>
                    <a:lnTo>
                      <a:pt x="5176" y="2109"/>
                    </a:lnTo>
                    <a:lnTo>
                      <a:pt x="5148" y="2150"/>
                    </a:lnTo>
                    <a:lnTo>
                      <a:pt x="5122" y="2192"/>
                    </a:lnTo>
                    <a:lnTo>
                      <a:pt x="5096" y="2234"/>
                    </a:lnTo>
                    <a:lnTo>
                      <a:pt x="5073" y="2275"/>
                    </a:lnTo>
                    <a:lnTo>
                      <a:pt x="5052" y="2316"/>
                    </a:lnTo>
                    <a:lnTo>
                      <a:pt x="5032" y="2358"/>
                    </a:lnTo>
                    <a:lnTo>
                      <a:pt x="5012" y="2399"/>
                    </a:lnTo>
                    <a:lnTo>
                      <a:pt x="4996" y="2442"/>
                    </a:lnTo>
                    <a:lnTo>
                      <a:pt x="4989" y="2463"/>
                    </a:lnTo>
                    <a:lnTo>
                      <a:pt x="4982" y="2485"/>
                    </a:lnTo>
                    <a:lnTo>
                      <a:pt x="4975" y="2506"/>
                    </a:lnTo>
                    <a:lnTo>
                      <a:pt x="4970" y="2528"/>
                    </a:lnTo>
                    <a:lnTo>
                      <a:pt x="4965" y="2551"/>
                    </a:lnTo>
                    <a:lnTo>
                      <a:pt x="4960" y="2573"/>
                    </a:lnTo>
                    <a:lnTo>
                      <a:pt x="4956" y="2595"/>
                    </a:lnTo>
                    <a:lnTo>
                      <a:pt x="4953" y="2619"/>
                    </a:lnTo>
                    <a:lnTo>
                      <a:pt x="4950" y="2642"/>
                    </a:lnTo>
                    <a:lnTo>
                      <a:pt x="4948" y="2665"/>
                    </a:lnTo>
                    <a:lnTo>
                      <a:pt x="4947" y="2690"/>
                    </a:lnTo>
                    <a:lnTo>
                      <a:pt x="4946" y="2713"/>
                    </a:lnTo>
                    <a:lnTo>
                      <a:pt x="4946" y="2737"/>
                    </a:lnTo>
                    <a:lnTo>
                      <a:pt x="4947" y="2763"/>
                    </a:lnTo>
                    <a:lnTo>
                      <a:pt x="4948" y="2788"/>
                    </a:lnTo>
                    <a:lnTo>
                      <a:pt x="4950" y="2814"/>
                    </a:lnTo>
                    <a:lnTo>
                      <a:pt x="4958" y="2841"/>
                    </a:lnTo>
                    <a:lnTo>
                      <a:pt x="4969" y="2872"/>
                    </a:lnTo>
                    <a:lnTo>
                      <a:pt x="4982" y="2904"/>
                    </a:lnTo>
                    <a:lnTo>
                      <a:pt x="4996" y="2938"/>
                    </a:lnTo>
                    <a:lnTo>
                      <a:pt x="5012" y="2972"/>
                    </a:lnTo>
                    <a:lnTo>
                      <a:pt x="5030" y="3007"/>
                    </a:lnTo>
                    <a:lnTo>
                      <a:pt x="5051" y="3041"/>
                    </a:lnTo>
                    <a:lnTo>
                      <a:pt x="5072" y="3075"/>
                    </a:lnTo>
                    <a:lnTo>
                      <a:pt x="5083" y="3090"/>
                    </a:lnTo>
                    <a:lnTo>
                      <a:pt x="5095" y="3105"/>
                    </a:lnTo>
                    <a:lnTo>
                      <a:pt x="5107" y="3121"/>
                    </a:lnTo>
                    <a:lnTo>
                      <a:pt x="5120" y="3135"/>
                    </a:lnTo>
                    <a:lnTo>
                      <a:pt x="5132" y="3149"/>
                    </a:lnTo>
                    <a:lnTo>
                      <a:pt x="5146" y="3161"/>
                    </a:lnTo>
                    <a:lnTo>
                      <a:pt x="5160" y="3174"/>
                    </a:lnTo>
                    <a:lnTo>
                      <a:pt x="5174" y="3185"/>
                    </a:lnTo>
                    <a:lnTo>
                      <a:pt x="5189" y="3194"/>
                    </a:lnTo>
                    <a:lnTo>
                      <a:pt x="5202" y="3204"/>
                    </a:lnTo>
                    <a:lnTo>
                      <a:pt x="5218" y="3211"/>
                    </a:lnTo>
                    <a:lnTo>
                      <a:pt x="5233" y="3218"/>
                    </a:lnTo>
                    <a:lnTo>
                      <a:pt x="5249" y="3223"/>
                    </a:lnTo>
                    <a:lnTo>
                      <a:pt x="5265" y="3227"/>
                    </a:lnTo>
                    <a:lnTo>
                      <a:pt x="5281" y="3229"/>
                    </a:lnTo>
                    <a:lnTo>
                      <a:pt x="5298" y="3230"/>
                    </a:lnTo>
                    <a:lnTo>
                      <a:pt x="5324" y="3218"/>
                    </a:lnTo>
                    <a:lnTo>
                      <a:pt x="5345" y="3207"/>
                    </a:lnTo>
                    <a:lnTo>
                      <a:pt x="5359" y="3199"/>
                    </a:lnTo>
                    <a:lnTo>
                      <a:pt x="5373" y="3191"/>
                    </a:lnTo>
                    <a:lnTo>
                      <a:pt x="5385" y="3184"/>
                    </a:lnTo>
                    <a:lnTo>
                      <a:pt x="5395" y="3175"/>
                    </a:lnTo>
                    <a:lnTo>
                      <a:pt x="5409" y="3165"/>
                    </a:lnTo>
                    <a:lnTo>
                      <a:pt x="5425" y="3152"/>
                    </a:lnTo>
                    <a:lnTo>
                      <a:pt x="5458" y="3114"/>
                    </a:lnTo>
                    <a:lnTo>
                      <a:pt x="5503" y="3060"/>
                    </a:lnTo>
                    <a:lnTo>
                      <a:pt x="5564" y="2983"/>
                    </a:lnTo>
                    <a:lnTo>
                      <a:pt x="5647" y="2879"/>
                    </a:lnTo>
                    <a:lnTo>
                      <a:pt x="5755" y="2744"/>
                    </a:lnTo>
                    <a:lnTo>
                      <a:pt x="5895" y="2570"/>
                    </a:lnTo>
                    <a:lnTo>
                      <a:pt x="6069" y="2354"/>
                    </a:lnTo>
                    <a:lnTo>
                      <a:pt x="6283" y="2089"/>
                    </a:lnTo>
                    <a:lnTo>
                      <a:pt x="6325" y="2042"/>
                    </a:lnTo>
                    <a:lnTo>
                      <a:pt x="6368" y="1996"/>
                    </a:lnTo>
                    <a:lnTo>
                      <a:pt x="6411" y="1951"/>
                    </a:lnTo>
                    <a:lnTo>
                      <a:pt x="6454" y="1905"/>
                    </a:lnTo>
                    <a:lnTo>
                      <a:pt x="6499" y="1861"/>
                    </a:lnTo>
                    <a:lnTo>
                      <a:pt x="6543" y="1817"/>
                    </a:lnTo>
                    <a:lnTo>
                      <a:pt x="6589" y="1774"/>
                    </a:lnTo>
                    <a:lnTo>
                      <a:pt x="6635" y="1730"/>
                    </a:lnTo>
                    <a:lnTo>
                      <a:pt x="6681" y="1689"/>
                    </a:lnTo>
                    <a:lnTo>
                      <a:pt x="6728" y="1646"/>
                    </a:lnTo>
                    <a:lnTo>
                      <a:pt x="6776" y="1606"/>
                    </a:lnTo>
                    <a:lnTo>
                      <a:pt x="6824" y="1566"/>
                    </a:lnTo>
                    <a:lnTo>
                      <a:pt x="6872" y="1526"/>
                    </a:lnTo>
                    <a:lnTo>
                      <a:pt x="6921" y="1486"/>
                    </a:lnTo>
                    <a:lnTo>
                      <a:pt x="6970" y="1448"/>
                    </a:lnTo>
                    <a:lnTo>
                      <a:pt x="7021" y="1410"/>
                    </a:lnTo>
                    <a:lnTo>
                      <a:pt x="7071" y="1373"/>
                    </a:lnTo>
                    <a:lnTo>
                      <a:pt x="7122" y="1337"/>
                    </a:lnTo>
                    <a:lnTo>
                      <a:pt x="7174" y="1301"/>
                    </a:lnTo>
                    <a:lnTo>
                      <a:pt x="7226" y="1266"/>
                    </a:lnTo>
                    <a:lnTo>
                      <a:pt x="7278" y="1231"/>
                    </a:lnTo>
                    <a:lnTo>
                      <a:pt x="7331" y="1197"/>
                    </a:lnTo>
                    <a:lnTo>
                      <a:pt x="7384" y="1164"/>
                    </a:lnTo>
                    <a:lnTo>
                      <a:pt x="7438" y="1132"/>
                    </a:lnTo>
                    <a:lnTo>
                      <a:pt x="7492" y="1100"/>
                    </a:lnTo>
                    <a:lnTo>
                      <a:pt x="7547" y="1070"/>
                    </a:lnTo>
                    <a:lnTo>
                      <a:pt x="7602" y="1039"/>
                    </a:lnTo>
                    <a:lnTo>
                      <a:pt x="7657" y="1009"/>
                    </a:lnTo>
                    <a:lnTo>
                      <a:pt x="7714" y="981"/>
                    </a:lnTo>
                    <a:lnTo>
                      <a:pt x="7771" y="953"/>
                    </a:lnTo>
                    <a:lnTo>
                      <a:pt x="7827" y="925"/>
                    </a:lnTo>
                    <a:lnTo>
                      <a:pt x="7886" y="899"/>
                    </a:lnTo>
                    <a:lnTo>
                      <a:pt x="7982" y="874"/>
                    </a:lnTo>
                    <a:lnTo>
                      <a:pt x="8056" y="853"/>
                    </a:lnTo>
                    <a:lnTo>
                      <a:pt x="8112" y="840"/>
                    </a:lnTo>
                    <a:lnTo>
                      <a:pt x="8153" y="829"/>
                    </a:lnTo>
                    <a:lnTo>
                      <a:pt x="8183" y="823"/>
                    </a:lnTo>
                    <a:lnTo>
                      <a:pt x="8208" y="817"/>
                    </a:lnTo>
                    <a:lnTo>
                      <a:pt x="8231" y="814"/>
                    </a:lnTo>
                    <a:lnTo>
                      <a:pt x="8258" y="811"/>
                    </a:lnTo>
                    <a:lnTo>
                      <a:pt x="8322" y="812"/>
                    </a:lnTo>
                    <a:lnTo>
                      <a:pt x="8383" y="814"/>
                    </a:lnTo>
                    <a:lnTo>
                      <a:pt x="8443" y="819"/>
                    </a:lnTo>
                    <a:lnTo>
                      <a:pt x="8501" y="826"/>
                    </a:lnTo>
                    <a:lnTo>
                      <a:pt x="8560" y="833"/>
                    </a:lnTo>
                    <a:lnTo>
                      <a:pt x="8621" y="843"/>
                    </a:lnTo>
                    <a:lnTo>
                      <a:pt x="8682" y="853"/>
                    </a:lnTo>
                    <a:lnTo>
                      <a:pt x="8748" y="865"/>
                    </a:lnTo>
                    <a:lnTo>
                      <a:pt x="8729" y="885"/>
                    </a:lnTo>
                    <a:lnTo>
                      <a:pt x="8710" y="906"/>
                    </a:lnTo>
                    <a:lnTo>
                      <a:pt x="8691" y="928"/>
                    </a:lnTo>
                    <a:lnTo>
                      <a:pt x="8672" y="948"/>
                    </a:lnTo>
                    <a:lnTo>
                      <a:pt x="8653" y="969"/>
                    </a:lnTo>
                    <a:lnTo>
                      <a:pt x="8634" y="990"/>
                    </a:lnTo>
                    <a:lnTo>
                      <a:pt x="8615" y="1010"/>
                    </a:lnTo>
                    <a:lnTo>
                      <a:pt x="8595" y="1031"/>
                    </a:lnTo>
                    <a:lnTo>
                      <a:pt x="8328" y="1260"/>
                    </a:lnTo>
                    <a:lnTo>
                      <a:pt x="8059" y="1489"/>
                    </a:lnTo>
                    <a:lnTo>
                      <a:pt x="7924" y="1605"/>
                    </a:lnTo>
                    <a:lnTo>
                      <a:pt x="7790" y="1721"/>
                    </a:lnTo>
                    <a:lnTo>
                      <a:pt x="7657" y="1837"/>
                    </a:lnTo>
                    <a:lnTo>
                      <a:pt x="7526" y="1955"/>
                    </a:lnTo>
                    <a:lnTo>
                      <a:pt x="7460" y="2014"/>
                    </a:lnTo>
                    <a:lnTo>
                      <a:pt x="7395" y="2075"/>
                    </a:lnTo>
                    <a:lnTo>
                      <a:pt x="7331" y="2135"/>
                    </a:lnTo>
                    <a:lnTo>
                      <a:pt x="7267" y="2196"/>
                    </a:lnTo>
                    <a:lnTo>
                      <a:pt x="7204" y="2257"/>
                    </a:lnTo>
                    <a:lnTo>
                      <a:pt x="7142" y="2320"/>
                    </a:lnTo>
                    <a:lnTo>
                      <a:pt x="7079" y="2382"/>
                    </a:lnTo>
                    <a:lnTo>
                      <a:pt x="7018" y="2446"/>
                    </a:lnTo>
                    <a:lnTo>
                      <a:pt x="6957" y="2509"/>
                    </a:lnTo>
                    <a:lnTo>
                      <a:pt x="6898" y="2574"/>
                    </a:lnTo>
                    <a:lnTo>
                      <a:pt x="6838" y="2640"/>
                    </a:lnTo>
                    <a:lnTo>
                      <a:pt x="6780" y="2707"/>
                    </a:lnTo>
                    <a:lnTo>
                      <a:pt x="6723" y="2773"/>
                    </a:lnTo>
                    <a:lnTo>
                      <a:pt x="6667" y="2841"/>
                    </a:lnTo>
                    <a:lnTo>
                      <a:pt x="6611" y="2910"/>
                    </a:lnTo>
                    <a:lnTo>
                      <a:pt x="6557" y="2980"/>
                    </a:lnTo>
                    <a:lnTo>
                      <a:pt x="6528" y="3028"/>
                    </a:lnTo>
                    <a:lnTo>
                      <a:pt x="6499" y="3076"/>
                    </a:lnTo>
                    <a:lnTo>
                      <a:pt x="6469" y="3123"/>
                    </a:lnTo>
                    <a:lnTo>
                      <a:pt x="6439" y="3171"/>
                    </a:lnTo>
                    <a:lnTo>
                      <a:pt x="6410" y="3219"/>
                    </a:lnTo>
                    <a:lnTo>
                      <a:pt x="6381" y="3267"/>
                    </a:lnTo>
                    <a:lnTo>
                      <a:pt x="6351" y="3315"/>
                    </a:lnTo>
                    <a:lnTo>
                      <a:pt x="6322" y="3363"/>
                    </a:lnTo>
                    <a:lnTo>
                      <a:pt x="6300" y="3407"/>
                    </a:lnTo>
                    <a:lnTo>
                      <a:pt x="6280" y="3453"/>
                    </a:lnTo>
                    <a:lnTo>
                      <a:pt x="6260" y="3499"/>
                    </a:lnTo>
                    <a:lnTo>
                      <a:pt x="6241" y="3544"/>
                    </a:lnTo>
                    <a:lnTo>
                      <a:pt x="6223" y="3590"/>
                    </a:lnTo>
                    <a:lnTo>
                      <a:pt x="6205" y="3634"/>
                    </a:lnTo>
                    <a:lnTo>
                      <a:pt x="6188" y="3681"/>
                    </a:lnTo>
                    <a:lnTo>
                      <a:pt x="6172" y="3727"/>
                    </a:lnTo>
                    <a:lnTo>
                      <a:pt x="6156" y="3772"/>
                    </a:lnTo>
                    <a:lnTo>
                      <a:pt x="6141" y="3819"/>
                    </a:lnTo>
                    <a:lnTo>
                      <a:pt x="6126" y="3865"/>
                    </a:lnTo>
                    <a:lnTo>
                      <a:pt x="6114" y="3913"/>
                    </a:lnTo>
                    <a:lnTo>
                      <a:pt x="6101" y="3961"/>
                    </a:lnTo>
                    <a:lnTo>
                      <a:pt x="6088" y="4009"/>
                    </a:lnTo>
                    <a:lnTo>
                      <a:pt x="6078" y="4057"/>
                    </a:lnTo>
                    <a:lnTo>
                      <a:pt x="6067" y="4107"/>
                    </a:lnTo>
                    <a:lnTo>
                      <a:pt x="6068" y="4112"/>
                    </a:lnTo>
                    <a:lnTo>
                      <a:pt x="6068" y="4118"/>
                    </a:lnTo>
                    <a:lnTo>
                      <a:pt x="6069" y="4123"/>
                    </a:lnTo>
                    <a:lnTo>
                      <a:pt x="6069" y="4129"/>
                    </a:lnTo>
                    <a:lnTo>
                      <a:pt x="6070" y="4135"/>
                    </a:lnTo>
                    <a:lnTo>
                      <a:pt x="6071" y="4140"/>
                    </a:lnTo>
                    <a:lnTo>
                      <a:pt x="6071" y="4145"/>
                    </a:lnTo>
                    <a:lnTo>
                      <a:pt x="6072" y="4151"/>
                    </a:lnTo>
                    <a:lnTo>
                      <a:pt x="6200" y="4203"/>
                    </a:lnTo>
                    <a:lnTo>
                      <a:pt x="6299" y="4244"/>
                    </a:lnTo>
                    <a:lnTo>
                      <a:pt x="6383" y="4277"/>
                    </a:lnTo>
                    <a:lnTo>
                      <a:pt x="6460" y="4308"/>
                    </a:lnTo>
                    <a:lnTo>
                      <a:pt x="6537" y="4337"/>
                    </a:lnTo>
                    <a:lnTo>
                      <a:pt x="6626" y="4371"/>
                    </a:lnTo>
                    <a:lnTo>
                      <a:pt x="6737" y="4411"/>
                    </a:lnTo>
                    <a:lnTo>
                      <a:pt x="6877" y="4464"/>
                    </a:lnTo>
                    <a:lnTo>
                      <a:pt x="6930" y="4481"/>
                    </a:lnTo>
                    <a:lnTo>
                      <a:pt x="6983" y="4498"/>
                    </a:lnTo>
                    <a:lnTo>
                      <a:pt x="7036" y="4515"/>
                    </a:lnTo>
                    <a:lnTo>
                      <a:pt x="7089" y="4532"/>
                    </a:lnTo>
                    <a:lnTo>
                      <a:pt x="7142" y="4548"/>
                    </a:lnTo>
                    <a:lnTo>
                      <a:pt x="7195" y="4565"/>
                    </a:lnTo>
                    <a:lnTo>
                      <a:pt x="7248" y="4581"/>
                    </a:lnTo>
                    <a:lnTo>
                      <a:pt x="7301" y="4597"/>
                    </a:lnTo>
                    <a:lnTo>
                      <a:pt x="4400" y="4597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grpSp>
          <p:nvGrpSpPr>
            <p:cNvPr id="1034" name="Group 14"/>
            <p:cNvGrpSpPr>
              <a:grpSpLocks/>
            </p:cNvGrpSpPr>
            <p:nvPr/>
          </p:nvGrpSpPr>
          <p:grpSpPr bwMode="auto">
            <a:xfrm>
              <a:off x="4156" y="1008"/>
              <a:ext cx="1053" cy="575"/>
              <a:chOff x="4128" y="1009"/>
              <a:chExt cx="1053" cy="575"/>
            </a:xfrm>
          </p:grpSpPr>
          <p:sp>
            <p:nvSpPr>
              <p:cNvPr id="25615" name="Freeform 15"/>
              <p:cNvSpPr>
                <a:spLocks noEditPoints="1"/>
              </p:cNvSpPr>
              <p:nvPr/>
            </p:nvSpPr>
            <p:spPr bwMode="auto">
              <a:xfrm>
                <a:off x="4128" y="1297"/>
                <a:ext cx="1052" cy="288"/>
              </a:xfrm>
              <a:custGeom>
                <a:avLst/>
                <a:gdLst/>
                <a:ahLst/>
                <a:cxnLst>
                  <a:cxn ang="0">
                    <a:pos x="6805" y="4497"/>
                  </a:cxn>
                  <a:cxn ang="0">
                    <a:pos x="5051" y="4229"/>
                  </a:cxn>
                  <a:cxn ang="0">
                    <a:pos x="3812" y="3928"/>
                  </a:cxn>
                  <a:cxn ang="0">
                    <a:pos x="3092" y="3646"/>
                  </a:cxn>
                  <a:cxn ang="0">
                    <a:pos x="2399" y="3306"/>
                  </a:cxn>
                  <a:cxn ang="0">
                    <a:pos x="1634" y="2798"/>
                  </a:cxn>
                  <a:cxn ang="0">
                    <a:pos x="1074" y="2306"/>
                  </a:cxn>
                  <a:cxn ang="0">
                    <a:pos x="650" y="1772"/>
                  </a:cxn>
                  <a:cxn ang="0">
                    <a:pos x="260" y="1091"/>
                  </a:cxn>
                  <a:cxn ang="0">
                    <a:pos x="32" y="391"/>
                  </a:cxn>
                  <a:cxn ang="0">
                    <a:pos x="0" y="25"/>
                  </a:cxn>
                  <a:cxn ang="0">
                    <a:pos x="1529" y="234"/>
                  </a:cxn>
                  <a:cxn ang="0">
                    <a:pos x="1749" y="764"/>
                  </a:cxn>
                  <a:cxn ang="0">
                    <a:pos x="2095" y="1305"/>
                  </a:cxn>
                  <a:cxn ang="0">
                    <a:pos x="2502" y="1780"/>
                  </a:cxn>
                  <a:cxn ang="0">
                    <a:pos x="2985" y="2227"/>
                  </a:cxn>
                  <a:cxn ang="0">
                    <a:pos x="3617" y="2674"/>
                  </a:cxn>
                  <a:cxn ang="0">
                    <a:pos x="4445" y="3065"/>
                  </a:cxn>
                  <a:cxn ang="0">
                    <a:pos x="5874" y="3431"/>
                  </a:cxn>
                  <a:cxn ang="0">
                    <a:pos x="7464" y="3775"/>
                  </a:cxn>
                  <a:cxn ang="0">
                    <a:pos x="9386" y="3999"/>
                  </a:cxn>
                  <a:cxn ang="0">
                    <a:pos x="10903" y="4058"/>
                  </a:cxn>
                  <a:cxn ang="0">
                    <a:pos x="12213" y="4010"/>
                  </a:cxn>
                  <a:cxn ang="0">
                    <a:pos x="13805" y="3862"/>
                  </a:cxn>
                  <a:cxn ang="0">
                    <a:pos x="15302" y="3598"/>
                  </a:cxn>
                  <a:cxn ang="0">
                    <a:pos x="16587" y="3291"/>
                  </a:cxn>
                  <a:cxn ang="0">
                    <a:pos x="16741" y="3423"/>
                  </a:cxn>
                  <a:cxn ang="0">
                    <a:pos x="16501" y="3581"/>
                  </a:cxn>
                  <a:cxn ang="0">
                    <a:pos x="15720" y="3829"/>
                  </a:cxn>
                  <a:cxn ang="0">
                    <a:pos x="14723" y="4068"/>
                  </a:cxn>
                  <a:cxn ang="0">
                    <a:pos x="11987" y="4458"/>
                  </a:cxn>
                  <a:cxn ang="0">
                    <a:pos x="10464" y="4597"/>
                  </a:cxn>
                  <a:cxn ang="0">
                    <a:pos x="15483" y="26"/>
                  </a:cxn>
                  <a:cxn ang="0">
                    <a:pos x="15217" y="272"/>
                  </a:cxn>
                  <a:cxn ang="0">
                    <a:pos x="14601" y="607"/>
                  </a:cxn>
                  <a:cxn ang="0">
                    <a:pos x="13666" y="979"/>
                  </a:cxn>
                  <a:cxn ang="0">
                    <a:pos x="12531" y="1274"/>
                  </a:cxn>
                  <a:cxn ang="0">
                    <a:pos x="11235" y="1442"/>
                  </a:cxn>
                  <a:cxn ang="0">
                    <a:pos x="9678" y="1457"/>
                  </a:cxn>
                  <a:cxn ang="0">
                    <a:pos x="8565" y="1366"/>
                  </a:cxn>
                  <a:cxn ang="0">
                    <a:pos x="7294" y="1156"/>
                  </a:cxn>
                  <a:cxn ang="0">
                    <a:pos x="5607" y="757"/>
                  </a:cxn>
                  <a:cxn ang="0">
                    <a:pos x="5129" y="1043"/>
                  </a:cxn>
                  <a:cxn ang="0">
                    <a:pos x="4882" y="1639"/>
                  </a:cxn>
                  <a:cxn ang="0">
                    <a:pos x="4612" y="2442"/>
                  </a:cxn>
                  <a:cxn ang="0">
                    <a:pos x="4448" y="2549"/>
                  </a:cxn>
                  <a:cxn ang="0">
                    <a:pos x="4262" y="2585"/>
                  </a:cxn>
                  <a:cxn ang="0">
                    <a:pos x="4081" y="2532"/>
                  </a:cxn>
                  <a:cxn ang="0">
                    <a:pos x="3922" y="2184"/>
                  </a:cxn>
                  <a:cxn ang="0">
                    <a:pos x="3909" y="1799"/>
                  </a:cxn>
                  <a:cxn ang="0">
                    <a:pos x="4076" y="1138"/>
                  </a:cxn>
                  <a:cxn ang="0">
                    <a:pos x="4408" y="148"/>
                  </a:cxn>
                  <a:cxn ang="0">
                    <a:pos x="4403" y="3"/>
                  </a:cxn>
                  <a:cxn ang="0">
                    <a:pos x="8170" y="232"/>
                  </a:cxn>
                  <a:cxn ang="0">
                    <a:pos x="9221" y="435"/>
                  </a:cxn>
                  <a:cxn ang="0">
                    <a:pos x="10230" y="522"/>
                  </a:cxn>
                  <a:cxn ang="0">
                    <a:pos x="11547" y="504"/>
                  </a:cxn>
                  <a:cxn ang="0">
                    <a:pos x="12394" y="405"/>
                  </a:cxn>
                  <a:cxn ang="0">
                    <a:pos x="13404" y="190"/>
                  </a:cxn>
                  <a:cxn ang="0">
                    <a:pos x="13861" y="34"/>
                  </a:cxn>
                  <a:cxn ang="0">
                    <a:pos x="13925" y="0"/>
                  </a:cxn>
                </a:cxnLst>
                <a:rect l="0" t="0" r="r" b="b"/>
                <a:pathLst>
                  <a:path w="16843" h="4597">
                    <a:moveTo>
                      <a:pt x="7944" y="4597"/>
                    </a:moveTo>
                    <a:lnTo>
                      <a:pt x="7824" y="4587"/>
                    </a:lnTo>
                    <a:lnTo>
                      <a:pt x="7704" y="4577"/>
                    </a:lnTo>
                    <a:lnTo>
                      <a:pt x="7584" y="4567"/>
                    </a:lnTo>
                    <a:lnTo>
                      <a:pt x="7463" y="4558"/>
                    </a:lnTo>
                    <a:lnTo>
                      <a:pt x="7343" y="4548"/>
                    </a:lnTo>
                    <a:lnTo>
                      <a:pt x="7224" y="4538"/>
                    </a:lnTo>
                    <a:lnTo>
                      <a:pt x="7104" y="4528"/>
                    </a:lnTo>
                    <a:lnTo>
                      <a:pt x="6984" y="4519"/>
                    </a:lnTo>
                    <a:lnTo>
                      <a:pt x="6805" y="4497"/>
                    </a:lnTo>
                    <a:lnTo>
                      <a:pt x="6627" y="4476"/>
                    </a:lnTo>
                    <a:lnTo>
                      <a:pt x="6450" y="4453"/>
                    </a:lnTo>
                    <a:lnTo>
                      <a:pt x="6274" y="4430"/>
                    </a:lnTo>
                    <a:lnTo>
                      <a:pt x="6098" y="4404"/>
                    </a:lnTo>
                    <a:lnTo>
                      <a:pt x="5923" y="4378"/>
                    </a:lnTo>
                    <a:lnTo>
                      <a:pt x="5748" y="4351"/>
                    </a:lnTo>
                    <a:lnTo>
                      <a:pt x="5574" y="4322"/>
                    </a:lnTo>
                    <a:lnTo>
                      <a:pt x="5399" y="4293"/>
                    </a:lnTo>
                    <a:lnTo>
                      <a:pt x="5225" y="4262"/>
                    </a:lnTo>
                    <a:lnTo>
                      <a:pt x="5051" y="4229"/>
                    </a:lnTo>
                    <a:lnTo>
                      <a:pt x="4878" y="4196"/>
                    </a:lnTo>
                    <a:lnTo>
                      <a:pt x="4704" y="4161"/>
                    </a:lnTo>
                    <a:lnTo>
                      <a:pt x="4530" y="4125"/>
                    </a:lnTo>
                    <a:lnTo>
                      <a:pt x="4356" y="4087"/>
                    </a:lnTo>
                    <a:lnTo>
                      <a:pt x="4181" y="4049"/>
                    </a:lnTo>
                    <a:lnTo>
                      <a:pt x="4107" y="4026"/>
                    </a:lnTo>
                    <a:lnTo>
                      <a:pt x="4033" y="4002"/>
                    </a:lnTo>
                    <a:lnTo>
                      <a:pt x="3960" y="3978"/>
                    </a:lnTo>
                    <a:lnTo>
                      <a:pt x="3886" y="3953"/>
                    </a:lnTo>
                    <a:lnTo>
                      <a:pt x="3812" y="3928"/>
                    </a:lnTo>
                    <a:lnTo>
                      <a:pt x="3739" y="3903"/>
                    </a:lnTo>
                    <a:lnTo>
                      <a:pt x="3667" y="3876"/>
                    </a:lnTo>
                    <a:lnTo>
                      <a:pt x="3594" y="3850"/>
                    </a:lnTo>
                    <a:lnTo>
                      <a:pt x="3522" y="3822"/>
                    </a:lnTo>
                    <a:lnTo>
                      <a:pt x="3450" y="3794"/>
                    </a:lnTo>
                    <a:lnTo>
                      <a:pt x="3377" y="3766"/>
                    </a:lnTo>
                    <a:lnTo>
                      <a:pt x="3305" y="3736"/>
                    </a:lnTo>
                    <a:lnTo>
                      <a:pt x="3234" y="3706"/>
                    </a:lnTo>
                    <a:lnTo>
                      <a:pt x="3163" y="3677"/>
                    </a:lnTo>
                    <a:lnTo>
                      <a:pt x="3092" y="3646"/>
                    </a:lnTo>
                    <a:lnTo>
                      <a:pt x="3021" y="3614"/>
                    </a:lnTo>
                    <a:lnTo>
                      <a:pt x="2951" y="3582"/>
                    </a:lnTo>
                    <a:lnTo>
                      <a:pt x="2881" y="3550"/>
                    </a:lnTo>
                    <a:lnTo>
                      <a:pt x="2811" y="3517"/>
                    </a:lnTo>
                    <a:lnTo>
                      <a:pt x="2742" y="3483"/>
                    </a:lnTo>
                    <a:lnTo>
                      <a:pt x="2672" y="3449"/>
                    </a:lnTo>
                    <a:lnTo>
                      <a:pt x="2604" y="3414"/>
                    </a:lnTo>
                    <a:lnTo>
                      <a:pt x="2535" y="3378"/>
                    </a:lnTo>
                    <a:lnTo>
                      <a:pt x="2467" y="3342"/>
                    </a:lnTo>
                    <a:lnTo>
                      <a:pt x="2399" y="3306"/>
                    </a:lnTo>
                    <a:lnTo>
                      <a:pt x="2332" y="3268"/>
                    </a:lnTo>
                    <a:lnTo>
                      <a:pt x="2265" y="3229"/>
                    </a:lnTo>
                    <a:lnTo>
                      <a:pt x="2199" y="3191"/>
                    </a:lnTo>
                    <a:lnTo>
                      <a:pt x="2132" y="3152"/>
                    </a:lnTo>
                    <a:lnTo>
                      <a:pt x="2067" y="3112"/>
                    </a:lnTo>
                    <a:lnTo>
                      <a:pt x="2001" y="3071"/>
                    </a:lnTo>
                    <a:lnTo>
                      <a:pt x="1937" y="3031"/>
                    </a:lnTo>
                    <a:lnTo>
                      <a:pt x="1813" y="2938"/>
                    </a:lnTo>
                    <a:lnTo>
                      <a:pt x="1694" y="2845"/>
                    </a:lnTo>
                    <a:lnTo>
                      <a:pt x="1634" y="2798"/>
                    </a:lnTo>
                    <a:lnTo>
                      <a:pt x="1577" y="2751"/>
                    </a:lnTo>
                    <a:lnTo>
                      <a:pt x="1519" y="2703"/>
                    </a:lnTo>
                    <a:lnTo>
                      <a:pt x="1462" y="2656"/>
                    </a:lnTo>
                    <a:lnTo>
                      <a:pt x="1405" y="2608"/>
                    </a:lnTo>
                    <a:lnTo>
                      <a:pt x="1349" y="2559"/>
                    </a:lnTo>
                    <a:lnTo>
                      <a:pt x="1294" y="2511"/>
                    </a:lnTo>
                    <a:lnTo>
                      <a:pt x="1238" y="2460"/>
                    </a:lnTo>
                    <a:lnTo>
                      <a:pt x="1183" y="2410"/>
                    </a:lnTo>
                    <a:lnTo>
                      <a:pt x="1129" y="2358"/>
                    </a:lnTo>
                    <a:lnTo>
                      <a:pt x="1074" y="2306"/>
                    </a:lnTo>
                    <a:lnTo>
                      <a:pt x="1020" y="2252"/>
                    </a:lnTo>
                    <a:lnTo>
                      <a:pt x="975" y="2199"/>
                    </a:lnTo>
                    <a:lnTo>
                      <a:pt x="933" y="2146"/>
                    </a:lnTo>
                    <a:lnTo>
                      <a:pt x="890" y="2094"/>
                    </a:lnTo>
                    <a:lnTo>
                      <a:pt x="848" y="2040"/>
                    </a:lnTo>
                    <a:lnTo>
                      <a:pt x="808" y="1987"/>
                    </a:lnTo>
                    <a:lnTo>
                      <a:pt x="767" y="1934"/>
                    </a:lnTo>
                    <a:lnTo>
                      <a:pt x="727" y="1880"/>
                    </a:lnTo>
                    <a:lnTo>
                      <a:pt x="689" y="1826"/>
                    </a:lnTo>
                    <a:lnTo>
                      <a:pt x="650" y="1772"/>
                    </a:lnTo>
                    <a:lnTo>
                      <a:pt x="611" y="1718"/>
                    </a:lnTo>
                    <a:lnTo>
                      <a:pt x="574" y="1662"/>
                    </a:lnTo>
                    <a:lnTo>
                      <a:pt x="537" y="1607"/>
                    </a:lnTo>
                    <a:lnTo>
                      <a:pt x="501" y="1551"/>
                    </a:lnTo>
                    <a:lnTo>
                      <a:pt x="464" y="1495"/>
                    </a:lnTo>
                    <a:lnTo>
                      <a:pt x="428" y="1438"/>
                    </a:lnTo>
                    <a:lnTo>
                      <a:pt x="393" y="1380"/>
                    </a:lnTo>
                    <a:lnTo>
                      <a:pt x="346" y="1282"/>
                    </a:lnTo>
                    <a:lnTo>
                      <a:pt x="303" y="1186"/>
                    </a:lnTo>
                    <a:lnTo>
                      <a:pt x="260" y="1091"/>
                    </a:lnTo>
                    <a:lnTo>
                      <a:pt x="221" y="995"/>
                    </a:lnTo>
                    <a:lnTo>
                      <a:pt x="183" y="901"/>
                    </a:lnTo>
                    <a:lnTo>
                      <a:pt x="147" y="805"/>
                    </a:lnTo>
                    <a:lnTo>
                      <a:pt x="112" y="707"/>
                    </a:lnTo>
                    <a:lnTo>
                      <a:pt x="79" y="606"/>
                    </a:lnTo>
                    <a:lnTo>
                      <a:pt x="66" y="551"/>
                    </a:lnTo>
                    <a:lnTo>
                      <a:pt x="55" y="507"/>
                    </a:lnTo>
                    <a:lnTo>
                      <a:pt x="47" y="469"/>
                    </a:lnTo>
                    <a:lnTo>
                      <a:pt x="40" y="431"/>
                    </a:lnTo>
                    <a:lnTo>
                      <a:pt x="32" y="391"/>
                    </a:lnTo>
                    <a:lnTo>
                      <a:pt x="24" y="343"/>
                    </a:lnTo>
                    <a:lnTo>
                      <a:pt x="13" y="283"/>
                    </a:lnTo>
                    <a:lnTo>
                      <a:pt x="0" y="206"/>
                    </a:lnTo>
                    <a:lnTo>
                      <a:pt x="0" y="179"/>
                    </a:lnTo>
                    <a:lnTo>
                      <a:pt x="0" y="154"/>
                    </a:lnTo>
                    <a:lnTo>
                      <a:pt x="0" y="128"/>
                    </a:lnTo>
                    <a:lnTo>
                      <a:pt x="0" y="103"/>
                    </a:lnTo>
                    <a:lnTo>
                      <a:pt x="0" y="77"/>
                    </a:lnTo>
                    <a:lnTo>
                      <a:pt x="0" y="51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74" y="0"/>
                    </a:lnTo>
                    <a:lnTo>
                      <a:pt x="1480" y="29"/>
                    </a:lnTo>
                    <a:lnTo>
                      <a:pt x="1488" y="58"/>
                    </a:lnTo>
                    <a:lnTo>
                      <a:pt x="1494" y="88"/>
                    </a:lnTo>
                    <a:lnTo>
                      <a:pt x="1502" y="118"/>
                    </a:lnTo>
                    <a:lnTo>
                      <a:pt x="1508" y="146"/>
                    </a:lnTo>
                    <a:lnTo>
                      <a:pt x="1515" y="176"/>
                    </a:lnTo>
                    <a:lnTo>
                      <a:pt x="1523" y="206"/>
                    </a:lnTo>
                    <a:lnTo>
                      <a:pt x="1529" y="234"/>
                    </a:lnTo>
                    <a:lnTo>
                      <a:pt x="1556" y="310"/>
                    </a:lnTo>
                    <a:lnTo>
                      <a:pt x="1576" y="368"/>
                    </a:lnTo>
                    <a:lnTo>
                      <a:pt x="1593" y="415"/>
                    </a:lnTo>
                    <a:lnTo>
                      <a:pt x="1608" y="455"/>
                    </a:lnTo>
                    <a:lnTo>
                      <a:pt x="1623" y="493"/>
                    </a:lnTo>
                    <a:lnTo>
                      <a:pt x="1639" y="534"/>
                    </a:lnTo>
                    <a:lnTo>
                      <a:pt x="1661" y="584"/>
                    </a:lnTo>
                    <a:lnTo>
                      <a:pt x="1686" y="646"/>
                    </a:lnTo>
                    <a:lnTo>
                      <a:pt x="1718" y="706"/>
                    </a:lnTo>
                    <a:lnTo>
                      <a:pt x="1749" y="764"/>
                    </a:lnTo>
                    <a:lnTo>
                      <a:pt x="1782" y="823"/>
                    </a:lnTo>
                    <a:lnTo>
                      <a:pt x="1815" y="880"/>
                    </a:lnTo>
                    <a:lnTo>
                      <a:pt x="1847" y="935"/>
                    </a:lnTo>
                    <a:lnTo>
                      <a:pt x="1881" y="991"/>
                    </a:lnTo>
                    <a:lnTo>
                      <a:pt x="1915" y="1045"/>
                    </a:lnTo>
                    <a:lnTo>
                      <a:pt x="1950" y="1098"/>
                    </a:lnTo>
                    <a:lnTo>
                      <a:pt x="1985" y="1151"/>
                    </a:lnTo>
                    <a:lnTo>
                      <a:pt x="2021" y="1203"/>
                    </a:lnTo>
                    <a:lnTo>
                      <a:pt x="2058" y="1254"/>
                    </a:lnTo>
                    <a:lnTo>
                      <a:pt x="2095" y="1305"/>
                    </a:lnTo>
                    <a:lnTo>
                      <a:pt x="2133" y="1355"/>
                    </a:lnTo>
                    <a:lnTo>
                      <a:pt x="2171" y="1404"/>
                    </a:lnTo>
                    <a:lnTo>
                      <a:pt x="2209" y="1452"/>
                    </a:lnTo>
                    <a:lnTo>
                      <a:pt x="2250" y="1501"/>
                    </a:lnTo>
                    <a:lnTo>
                      <a:pt x="2290" y="1549"/>
                    </a:lnTo>
                    <a:lnTo>
                      <a:pt x="2330" y="1596"/>
                    </a:lnTo>
                    <a:lnTo>
                      <a:pt x="2373" y="1642"/>
                    </a:lnTo>
                    <a:lnTo>
                      <a:pt x="2415" y="1689"/>
                    </a:lnTo>
                    <a:lnTo>
                      <a:pt x="2458" y="1734"/>
                    </a:lnTo>
                    <a:lnTo>
                      <a:pt x="2502" y="1780"/>
                    </a:lnTo>
                    <a:lnTo>
                      <a:pt x="2547" y="1826"/>
                    </a:lnTo>
                    <a:lnTo>
                      <a:pt x="2591" y="1871"/>
                    </a:lnTo>
                    <a:lnTo>
                      <a:pt x="2638" y="1916"/>
                    </a:lnTo>
                    <a:lnTo>
                      <a:pt x="2685" y="1960"/>
                    </a:lnTo>
                    <a:lnTo>
                      <a:pt x="2732" y="2006"/>
                    </a:lnTo>
                    <a:lnTo>
                      <a:pt x="2781" y="2049"/>
                    </a:lnTo>
                    <a:lnTo>
                      <a:pt x="2831" y="2094"/>
                    </a:lnTo>
                    <a:lnTo>
                      <a:pt x="2881" y="2138"/>
                    </a:lnTo>
                    <a:lnTo>
                      <a:pt x="2933" y="2183"/>
                    </a:lnTo>
                    <a:lnTo>
                      <a:pt x="2985" y="2227"/>
                    </a:lnTo>
                    <a:lnTo>
                      <a:pt x="3037" y="2267"/>
                    </a:lnTo>
                    <a:lnTo>
                      <a:pt x="3090" y="2306"/>
                    </a:lnTo>
                    <a:lnTo>
                      <a:pt x="3143" y="2345"/>
                    </a:lnTo>
                    <a:lnTo>
                      <a:pt x="3195" y="2384"/>
                    </a:lnTo>
                    <a:lnTo>
                      <a:pt x="3248" y="2423"/>
                    </a:lnTo>
                    <a:lnTo>
                      <a:pt x="3301" y="2462"/>
                    </a:lnTo>
                    <a:lnTo>
                      <a:pt x="3354" y="2501"/>
                    </a:lnTo>
                    <a:lnTo>
                      <a:pt x="3407" y="2540"/>
                    </a:lnTo>
                    <a:lnTo>
                      <a:pt x="3512" y="2607"/>
                    </a:lnTo>
                    <a:lnTo>
                      <a:pt x="3617" y="2674"/>
                    </a:lnTo>
                    <a:lnTo>
                      <a:pt x="3723" y="2740"/>
                    </a:lnTo>
                    <a:lnTo>
                      <a:pt x="3830" y="2805"/>
                    </a:lnTo>
                    <a:lnTo>
                      <a:pt x="3939" y="2870"/>
                    </a:lnTo>
                    <a:lnTo>
                      <a:pt x="4047" y="2935"/>
                    </a:lnTo>
                    <a:lnTo>
                      <a:pt x="4157" y="2997"/>
                    </a:lnTo>
                    <a:lnTo>
                      <a:pt x="4269" y="3060"/>
                    </a:lnTo>
                    <a:lnTo>
                      <a:pt x="4313" y="3061"/>
                    </a:lnTo>
                    <a:lnTo>
                      <a:pt x="4357" y="3062"/>
                    </a:lnTo>
                    <a:lnTo>
                      <a:pt x="4401" y="3063"/>
                    </a:lnTo>
                    <a:lnTo>
                      <a:pt x="4445" y="3065"/>
                    </a:lnTo>
                    <a:lnTo>
                      <a:pt x="4489" y="3066"/>
                    </a:lnTo>
                    <a:lnTo>
                      <a:pt x="4534" y="3067"/>
                    </a:lnTo>
                    <a:lnTo>
                      <a:pt x="4577" y="3068"/>
                    </a:lnTo>
                    <a:lnTo>
                      <a:pt x="4622" y="3070"/>
                    </a:lnTo>
                    <a:lnTo>
                      <a:pt x="4829" y="3134"/>
                    </a:lnTo>
                    <a:lnTo>
                      <a:pt x="5037" y="3195"/>
                    </a:lnTo>
                    <a:lnTo>
                      <a:pt x="5246" y="3257"/>
                    </a:lnTo>
                    <a:lnTo>
                      <a:pt x="5455" y="3316"/>
                    </a:lnTo>
                    <a:lnTo>
                      <a:pt x="5664" y="3374"/>
                    </a:lnTo>
                    <a:lnTo>
                      <a:pt x="5874" y="3431"/>
                    </a:lnTo>
                    <a:lnTo>
                      <a:pt x="6086" y="3486"/>
                    </a:lnTo>
                    <a:lnTo>
                      <a:pt x="6298" y="3540"/>
                    </a:lnTo>
                    <a:lnTo>
                      <a:pt x="6541" y="3592"/>
                    </a:lnTo>
                    <a:lnTo>
                      <a:pt x="6729" y="3631"/>
                    </a:lnTo>
                    <a:lnTo>
                      <a:pt x="6876" y="3662"/>
                    </a:lnTo>
                    <a:lnTo>
                      <a:pt x="6994" y="3686"/>
                    </a:lnTo>
                    <a:lnTo>
                      <a:pt x="7099" y="3708"/>
                    </a:lnTo>
                    <a:lnTo>
                      <a:pt x="7203" y="3728"/>
                    </a:lnTo>
                    <a:lnTo>
                      <a:pt x="7320" y="3749"/>
                    </a:lnTo>
                    <a:lnTo>
                      <a:pt x="7464" y="3775"/>
                    </a:lnTo>
                    <a:lnTo>
                      <a:pt x="7656" y="3804"/>
                    </a:lnTo>
                    <a:lnTo>
                      <a:pt x="7848" y="3832"/>
                    </a:lnTo>
                    <a:lnTo>
                      <a:pt x="8041" y="3858"/>
                    </a:lnTo>
                    <a:lnTo>
                      <a:pt x="8231" y="3882"/>
                    </a:lnTo>
                    <a:lnTo>
                      <a:pt x="8424" y="3906"/>
                    </a:lnTo>
                    <a:lnTo>
                      <a:pt x="8616" y="3927"/>
                    </a:lnTo>
                    <a:lnTo>
                      <a:pt x="8808" y="3948"/>
                    </a:lnTo>
                    <a:lnTo>
                      <a:pt x="9000" y="3966"/>
                    </a:lnTo>
                    <a:lnTo>
                      <a:pt x="9193" y="3983"/>
                    </a:lnTo>
                    <a:lnTo>
                      <a:pt x="9386" y="3999"/>
                    </a:lnTo>
                    <a:lnTo>
                      <a:pt x="9579" y="4013"/>
                    </a:lnTo>
                    <a:lnTo>
                      <a:pt x="9772" y="4026"/>
                    </a:lnTo>
                    <a:lnTo>
                      <a:pt x="9966" y="4036"/>
                    </a:lnTo>
                    <a:lnTo>
                      <a:pt x="10160" y="4046"/>
                    </a:lnTo>
                    <a:lnTo>
                      <a:pt x="10356" y="4053"/>
                    </a:lnTo>
                    <a:lnTo>
                      <a:pt x="10551" y="4058"/>
                    </a:lnTo>
                    <a:lnTo>
                      <a:pt x="10639" y="4058"/>
                    </a:lnTo>
                    <a:lnTo>
                      <a:pt x="10727" y="4058"/>
                    </a:lnTo>
                    <a:lnTo>
                      <a:pt x="10815" y="4058"/>
                    </a:lnTo>
                    <a:lnTo>
                      <a:pt x="10903" y="4058"/>
                    </a:lnTo>
                    <a:lnTo>
                      <a:pt x="10992" y="4058"/>
                    </a:lnTo>
                    <a:lnTo>
                      <a:pt x="11080" y="4058"/>
                    </a:lnTo>
                    <a:lnTo>
                      <a:pt x="11168" y="4058"/>
                    </a:lnTo>
                    <a:lnTo>
                      <a:pt x="11256" y="4058"/>
                    </a:lnTo>
                    <a:lnTo>
                      <a:pt x="11417" y="4052"/>
                    </a:lnTo>
                    <a:lnTo>
                      <a:pt x="11577" y="4045"/>
                    </a:lnTo>
                    <a:lnTo>
                      <a:pt x="11736" y="4037"/>
                    </a:lnTo>
                    <a:lnTo>
                      <a:pt x="11895" y="4029"/>
                    </a:lnTo>
                    <a:lnTo>
                      <a:pt x="12054" y="4019"/>
                    </a:lnTo>
                    <a:lnTo>
                      <a:pt x="12213" y="4010"/>
                    </a:lnTo>
                    <a:lnTo>
                      <a:pt x="12373" y="3999"/>
                    </a:lnTo>
                    <a:lnTo>
                      <a:pt x="12531" y="3987"/>
                    </a:lnTo>
                    <a:lnTo>
                      <a:pt x="12690" y="3975"/>
                    </a:lnTo>
                    <a:lnTo>
                      <a:pt x="12849" y="3962"/>
                    </a:lnTo>
                    <a:lnTo>
                      <a:pt x="13008" y="3948"/>
                    </a:lnTo>
                    <a:lnTo>
                      <a:pt x="13167" y="3932"/>
                    </a:lnTo>
                    <a:lnTo>
                      <a:pt x="13326" y="3916"/>
                    </a:lnTo>
                    <a:lnTo>
                      <a:pt x="13486" y="3899"/>
                    </a:lnTo>
                    <a:lnTo>
                      <a:pt x="13646" y="3881"/>
                    </a:lnTo>
                    <a:lnTo>
                      <a:pt x="13805" y="3862"/>
                    </a:lnTo>
                    <a:lnTo>
                      <a:pt x="13928" y="3843"/>
                    </a:lnTo>
                    <a:lnTo>
                      <a:pt x="14050" y="3823"/>
                    </a:lnTo>
                    <a:lnTo>
                      <a:pt x="14173" y="3804"/>
                    </a:lnTo>
                    <a:lnTo>
                      <a:pt x="14295" y="3784"/>
                    </a:lnTo>
                    <a:lnTo>
                      <a:pt x="14417" y="3765"/>
                    </a:lnTo>
                    <a:lnTo>
                      <a:pt x="14540" y="3746"/>
                    </a:lnTo>
                    <a:lnTo>
                      <a:pt x="14662" y="3726"/>
                    </a:lnTo>
                    <a:lnTo>
                      <a:pt x="14785" y="3706"/>
                    </a:lnTo>
                    <a:lnTo>
                      <a:pt x="15044" y="3653"/>
                    </a:lnTo>
                    <a:lnTo>
                      <a:pt x="15302" y="3598"/>
                    </a:lnTo>
                    <a:lnTo>
                      <a:pt x="15431" y="3571"/>
                    </a:lnTo>
                    <a:lnTo>
                      <a:pt x="15560" y="3542"/>
                    </a:lnTo>
                    <a:lnTo>
                      <a:pt x="15688" y="3512"/>
                    </a:lnTo>
                    <a:lnTo>
                      <a:pt x="15817" y="3483"/>
                    </a:lnTo>
                    <a:lnTo>
                      <a:pt x="15945" y="3453"/>
                    </a:lnTo>
                    <a:lnTo>
                      <a:pt x="16073" y="3421"/>
                    </a:lnTo>
                    <a:lnTo>
                      <a:pt x="16202" y="3391"/>
                    </a:lnTo>
                    <a:lnTo>
                      <a:pt x="16330" y="3358"/>
                    </a:lnTo>
                    <a:lnTo>
                      <a:pt x="16458" y="3325"/>
                    </a:lnTo>
                    <a:lnTo>
                      <a:pt x="16587" y="3291"/>
                    </a:lnTo>
                    <a:lnTo>
                      <a:pt x="16715" y="3256"/>
                    </a:lnTo>
                    <a:lnTo>
                      <a:pt x="16843" y="3221"/>
                    </a:lnTo>
                    <a:lnTo>
                      <a:pt x="16836" y="3251"/>
                    </a:lnTo>
                    <a:lnTo>
                      <a:pt x="16828" y="3279"/>
                    </a:lnTo>
                    <a:lnTo>
                      <a:pt x="16817" y="3307"/>
                    </a:lnTo>
                    <a:lnTo>
                      <a:pt x="16805" y="3332"/>
                    </a:lnTo>
                    <a:lnTo>
                      <a:pt x="16791" y="3357"/>
                    </a:lnTo>
                    <a:lnTo>
                      <a:pt x="16776" y="3380"/>
                    </a:lnTo>
                    <a:lnTo>
                      <a:pt x="16759" y="3402"/>
                    </a:lnTo>
                    <a:lnTo>
                      <a:pt x="16741" y="3423"/>
                    </a:lnTo>
                    <a:lnTo>
                      <a:pt x="16721" y="3444"/>
                    </a:lnTo>
                    <a:lnTo>
                      <a:pt x="16700" y="3462"/>
                    </a:lnTo>
                    <a:lnTo>
                      <a:pt x="16678" y="3480"/>
                    </a:lnTo>
                    <a:lnTo>
                      <a:pt x="16656" y="3497"/>
                    </a:lnTo>
                    <a:lnTo>
                      <a:pt x="16631" y="3512"/>
                    </a:lnTo>
                    <a:lnTo>
                      <a:pt x="16607" y="3528"/>
                    </a:lnTo>
                    <a:lnTo>
                      <a:pt x="16582" y="3542"/>
                    </a:lnTo>
                    <a:lnTo>
                      <a:pt x="16555" y="3556"/>
                    </a:lnTo>
                    <a:lnTo>
                      <a:pt x="16529" y="3570"/>
                    </a:lnTo>
                    <a:lnTo>
                      <a:pt x="16501" y="3581"/>
                    </a:lnTo>
                    <a:lnTo>
                      <a:pt x="16473" y="3593"/>
                    </a:lnTo>
                    <a:lnTo>
                      <a:pt x="16446" y="3605"/>
                    </a:lnTo>
                    <a:lnTo>
                      <a:pt x="16390" y="3626"/>
                    </a:lnTo>
                    <a:lnTo>
                      <a:pt x="16332" y="3645"/>
                    </a:lnTo>
                    <a:lnTo>
                      <a:pt x="16222" y="3681"/>
                    </a:lnTo>
                    <a:lnTo>
                      <a:pt x="16118" y="3716"/>
                    </a:lnTo>
                    <a:lnTo>
                      <a:pt x="16018" y="3746"/>
                    </a:lnTo>
                    <a:lnTo>
                      <a:pt x="15918" y="3774"/>
                    </a:lnTo>
                    <a:lnTo>
                      <a:pt x="15820" y="3803"/>
                    </a:lnTo>
                    <a:lnTo>
                      <a:pt x="15720" y="3829"/>
                    </a:lnTo>
                    <a:lnTo>
                      <a:pt x="15620" y="3857"/>
                    </a:lnTo>
                    <a:lnTo>
                      <a:pt x="15522" y="3882"/>
                    </a:lnTo>
                    <a:lnTo>
                      <a:pt x="15422" y="3908"/>
                    </a:lnTo>
                    <a:lnTo>
                      <a:pt x="15322" y="3933"/>
                    </a:lnTo>
                    <a:lnTo>
                      <a:pt x="15222" y="3957"/>
                    </a:lnTo>
                    <a:lnTo>
                      <a:pt x="15123" y="3980"/>
                    </a:lnTo>
                    <a:lnTo>
                      <a:pt x="15023" y="4003"/>
                    </a:lnTo>
                    <a:lnTo>
                      <a:pt x="14923" y="4026"/>
                    </a:lnTo>
                    <a:lnTo>
                      <a:pt x="14823" y="4047"/>
                    </a:lnTo>
                    <a:lnTo>
                      <a:pt x="14723" y="4068"/>
                    </a:lnTo>
                    <a:lnTo>
                      <a:pt x="14622" y="4088"/>
                    </a:lnTo>
                    <a:lnTo>
                      <a:pt x="14521" y="4107"/>
                    </a:lnTo>
                    <a:lnTo>
                      <a:pt x="14015" y="4184"/>
                    </a:lnTo>
                    <a:lnTo>
                      <a:pt x="13509" y="4258"/>
                    </a:lnTo>
                    <a:lnTo>
                      <a:pt x="13255" y="4294"/>
                    </a:lnTo>
                    <a:lnTo>
                      <a:pt x="13002" y="4330"/>
                    </a:lnTo>
                    <a:lnTo>
                      <a:pt x="12748" y="4364"/>
                    </a:lnTo>
                    <a:lnTo>
                      <a:pt x="12495" y="4397"/>
                    </a:lnTo>
                    <a:lnTo>
                      <a:pt x="12241" y="4428"/>
                    </a:lnTo>
                    <a:lnTo>
                      <a:pt x="11987" y="4458"/>
                    </a:lnTo>
                    <a:lnTo>
                      <a:pt x="11734" y="4487"/>
                    </a:lnTo>
                    <a:lnTo>
                      <a:pt x="11480" y="4513"/>
                    </a:lnTo>
                    <a:lnTo>
                      <a:pt x="11353" y="4526"/>
                    </a:lnTo>
                    <a:lnTo>
                      <a:pt x="11226" y="4538"/>
                    </a:lnTo>
                    <a:lnTo>
                      <a:pt x="11099" y="4549"/>
                    </a:lnTo>
                    <a:lnTo>
                      <a:pt x="10972" y="4560"/>
                    </a:lnTo>
                    <a:lnTo>
                      <a:pt x="10845" y="4571"/>
                    </a:lnTo>
                    <a:lnTo>
                      <a:pt x="10717" y="4580"/>
                    </a:lnTo>
                    <a:lnTo>
                      <a:pt x="10590" y="4589"/>
                    </a:lnTo>
                    <a:lnTo>
                      <a:pt x="10464" y="4597"/>
                    </a:lnTo>
                    <a:lnTo>
                      <a:pt x="10149" y="4597"/>
                    </a:lnTo>
                    <a:lnTo>
                      <a:pt x="9834" y="4597"/>
                    </a:lnTo>
                    <a:lnTo>
                      <a:pt x="9518" y="4597"/>
                    </a:lnTo>
                    <a:lnTo>
                      <a:pt x="9203" y="4597"/>
                    </a:lnTo>
                    <a:lnTo>
                      <a:pt x="8888" y="4597"/>
                    </a:lnTo>
                    <a:lnTo>
                      <a:pt x="8574" y="4597"/>
                    </a:lnTo>
                    <a:lnTo>
                      <a:pt x="8259" y="4597"/>
                    </a:lnTo>
                    <a:lnTo>
                      <a:pt x="7944" y="4597"/>
                    </a:lnTo>
                    <a:close/>
                    <a:moveTo>
                      <a:pt x="15508" y="0"/>
                    </a:moveTo>
                    <a:lnTo>
                      <a:pt x="15483" y="26"/>
                    </a:lnTo>
                    <a:lnTo>
                      <a:pt x="15459" y="53"/>
                    </a:lnTo>
                    <a:lnTo>
                      <a:pt x="15435" y="78"/>
                    </a:lnTo>
                    <a:lnTo>
                      <a:pt x="15409" y="104"/>
                    </a:lnTo>
                    <a:lnTo>
                      <a:pt x="15384" y="128"/>
                    </a:lnTo>
                    <a:lnTo>
                      <a:pt x="15357" y="153"/>
                    </a:lnTo>
                    <a:lnTo>
                      <a:pt x="15331" y="177"/>
                    </a:lnTo>
                    <a:lnTo>
                      <a:pt x="15303" y="201"/>
                    </a:lnTo>
                    <a:lnTo>
                      <a:pt x="15275" y="225"/>
                    </a:lnTo>
                    <a:lnTo>
                      <a:pt x="15247" y="249"/>
                    </a:lnTo>
                    <a:lnTo>
                      <a:pt x="15217" y="272"/>
                    </a:lnTo>
                    <a:lnTo>
                      <a:pt x="15187" y="295"/>
                    </a:lnTo>
                    <a:lnTo>
                      <a:pt x="15157" y="318"/>
                    </a:lnTo>
                    <a:lnTo>
                      <a:pt x="15125" y="340"/>
                    </a:lnTo>
                    <a:lnTo>
                      <a:pt x="15093" y="364"/>
                    </a:lnTo>
                    <a:lnTo>
                      <a:pt x="15060" y="386"/>
                    </a:lnTo>
                    <a:lnTo>
                      <a:pt x="14968" y="433"/>
                    </a:lnTo>
                    <a:lnTo>
                      <a:pt x="14877" y="478"/>
                    </a:lnTo>
                    <a:lnTo>
                      <a:pt x="14784" y="523"/>
                    </a:lnTo>
                    <a:lnTo>
                      <a:pt x="14693" y="565"/>
                    </a:lnTo>
                    <a:lnTo>
                      <a:pt x="14601" y="607"/>
                    </a:lnTo>
                    <a:lnTo>
                      <a:pt x="14509" y="648"/>
                    </a:lnTo>
                    <a:lnTo>
                      <a:pt x="14417" y="688"/>
                    </a:lnTo>
                    <a:lnTo>
                      <a:pt x="14325" y="727"/>
                    </a:lnTo>
                    <a:lnTo>
                      <a:pt x="14232" y="765"/>
                    </a:lnTo>
                    <a:lnTo>
                      <a:pt x="14139" y="803"/>
                    </a:lnTo>
                    <a:lnTo>
                      <a:pt x="14046" y="839"/>
                    </a:lnTo>
                    <a:lnTo>
                      <a:pt x="13951" y="875"/>
                    </a:lnTo>
                    <a:lnTo>
                      <a:pt x="13857" y="910"/>
                    </a:lnTo>
                    <a:lnTo>
                      <a:pt x="13762" y="945"/>
                    </a:lnTo>
                    <a:lnTo>
                      <a:pt x="13666" y="979"/>
                    </a:lnTo>
                    <a:lnTo>
                      <a:pt x="13569" y="1012"/>
                    </a:lnTo>
                    <a:lnTo>
                      <a:pt x="13385" y="1064"/>
                    </a:lnTo>
                    <a:lnTo>
                      <a:pt x="13242" y="1105"/>
                    </a:lnTo>
                    <a:lnTo>
                      <a:pt x="13129" y="1135"/>
                    </a:lnTo>
                    <a:lnTo>
                      <a:pt x="13038" y="1160"/>
                    </a:lnTo>
                    <a:lnTo>
                      <a:pt x="12957" y="1180"/>
                    </a:lnTo>
                    <a:lnTo>
                      <a:pt x="12875" y="1200"/>
                    </a:lnTo>
                    <a:lnTo>
                      <a:pt x="12782" y="1221"/>
                    </a:lnTo>
                    <a:lnTo>
                      <a:pt x="12668" y="1248"/>
                    </a:lnTo>
                    <a:lnTo>
                      <a:pt x="12531" y="1274"/>
                    </a:lnTo>
                    <a:lnTo>
                      <a:pt x="12421" y="1294"/>
                    </a:lnTo>
                    <a:lnTo>
                      <a:pt x="12328" y="1311"/>
                    </a:lnTo>
                    <a:lnTo>
                      <a:pt x="12239" y="1326"/>
                    </a:lnTo>
                    <a:lnTo>
                      <a:pt x="12144" y="1341"/>
                    </a:lnTo>
                    <a:lnTo>
                      <a:pt x="12032" y="1358"/>
                    </a:lnTo>
                    <a:lnTo>
                      <a:pt x="11890" y="1378"/>
                    </a:lnTo>
                    <a:lnTo>
                      <a:pt x="11708" y="1405"/>
                    </a:lnTo>
                    <a:lnTo>
                      <a:pt x="11550" y="1419"/>
                    </a:lnTo>
                    <a:lnTo>
                      <a:pt x="11392" y="1431"/>
                    </a:lnTo>
                    <a:lnTo>
                      <a:pt x="11235" y="1442"/>
                    </a:lnTo>
                    <a:lnTo>
                      <a:pt x="11079" y="1450"/>
                    </a:lnTo>
                    <a:lnTo>
                      <a:pt x="10923" y="1458"/>
                    </a:lnTo>
                    <a:lnTo>
                      <a:pt x="10767" y="1463"/>
                    </a:lnTo>
                    <a:lnTo>
                      <a:pt x="10611" y="1466"/>
                    </a:lnTo>
                    <a:lnTo>
                      <a:pt x="10455" y="1468"/>
                    </a:lnTo>
                    <a:lnTo>
                      <a:pt x="10300" y="1468"/>
                    </a:lnTo>
                    <a:lnTo>
                      <a:pt x="10144" y="1467"/>
                    </a:lnTo>
                    <a:lnTo>
                      <a:pt x="9990" y="1465"/>
                    </a:lnTo>
                    <a:lnTo>
                      <a:pt x="9834" y="1461"/>
                    </a:lnTo>
                    <a:lnTo>
                      <a:pt x="9678" y="1457"/>
                    </a:lnTo>
                    <a:lnTo>
                      <a:pt x="9522" y="1450"/>
                    </a:lnTo>
                    <a:lnTo>
                      <a:pt x="9365" y="1443"/>
                    </a:lnTo>
                    <a:lnTo>
                      <a:pt x="9209" y="1434"/>
                    </a:lnTo>
                    <a:lnTo>
                      <a:pt x="9116" y="1424"/>
                    </a:lnTo>
                    <a:lnTo>
                      <a:pt x="9024" y="1414"/>
                    </a:lnTo>
                    <a:lnTo>
                      <a:pt x="8933" y="1405"/>
                    </a:lnTo>
                    <a:lnTo>
                      <a:pt x="8840" y="1394"/>
                    </a:lnTo>
                    <a:lnTo>
                      <a:pt x="8748" y="1385"/>
                    </a:lnTo>
                    <a:lnTo>
                      <a:pt x="8657" y="1375"/>
                    </a:lnTo>
                    <a:lnTo>
                      <a:pt x="8565" y="1366"/>
                    </a:lnTo>
                    <a:lnTo>
                      <a:pt x="8473" y="1356"/>
                    </a:lnTo>
                    <a:lnTo>
                      <a:pt x="8341" y="1336"/>
                    </a:lnTo>
                    <a:lnTo>
                      <a:pt x="8209" y="1316"/>
                    </a:lnTo>
                    <a:lnTo>
                      <a:pt x="8078" y="1296"/>
                    </a:lnTo>
                    <a:lnTo>
                      <a:pt x="7946" y="1273"/>
                    </a:lnTo>
                    <a:lnTo>
                      <a:pt x="7815" y="1251"/>
                    </a:lnTo>
                    <a:lnTo>
                      <a:pt x="7684" y="1229"/>
                    </a:lnTo>
                    <a:lnTo>
                      <a:pt x="7554" y="1204"/>
                    </a:lnTo>
                    <a:lnTo>
                      <a:pt x="7423" y="1180"/>
                    </a:lnTo>
                    <a:lnTo>
                      <a:pt x="7294" y="1156"/>
                    </a:lnTo>
                    <a:lnTo>
                      <a:pt x="7163" y="1130"/>
                    </a:lnTo>
                    <a:lnTo>
                      <a:pt x="7034" y="1104"/>
                    </a:lnTo>
                    <a:lnTo>
                      <a:pt x="6903" y="1077"/>
                    </a:lnTo>
                    <a:lnTo>
                      <a:pt x="6774" y="1050"/>
                    </a:lnTo>
                    <a:lnTo>
                      <a:pt x="6644" y="1022"/>
                    </a:lnTo>
                    <a:lnTo>
                      <a:pt x="6515" y="993"/>
                    </a:lnTo>
                    <a:lnTo>
                      <a:pt x="6385" y="965"/>
                    </a:lnTo>
                    <a:lnTo>
                      <a:pt x="6046" y="874"/>
                    </a:lnTo>
                    <a:lnTo>
                      <a:pt x="5790" y="806"/>
                    </a:lnTo>
                    <a:lnTo>
                      <a:pt x="5607" y="757"/>
                    </a:lnTo>
                    <a:lnTo>
                      <a:pt x="5481" y="724"/>
                    </a:lnTo>
                    <a:lnTo>
                      <a:pt x="5404" y="704"/>
                    </a:lnTo>
                    <a:lnTo>
                      <a:pt x="5360" y="694"/>
                    </a:lnTo>
                    <a:lnTo>
                      <a:pt x="5339" y="690"/>
                    </a:lnTo>
                    <a:lnTo>
                      <a:pt x="5328" y="690"/>
                    </a:lnTo>
                    <a:lnTo>
                      <a:pt x="5285" y="760"/>
                    </a:lnTo>
                    <a:lnTo>
                      <a:pt x="5245" y="830"/>
                    </a:lnTo>
                    <a:lnTo>
                      <a:pt x="5206" y="901"/>
                    </a:lnTo>
                    <a:lnTo>
                      <a:pt x="5167" y="972"/>
                    </a:lnTo>
                    <a:lnTo>
                      <a:pt x="5129" y="1043"/>
                    </a:lnTo>
                    <a:lnTo>
                      <a:pt x="5092" y="1115"/>
                    </a:lnTo>
                    <a:lnTo>
                      <a:pt x="5055" y="1188"/>
                    </a:lnTo>
                    <a:lnTo>
                      <a:pt x="5019" y="1263"/>
                    </a:lnTo>
                    <a:lnTo>
                      <a:pt x="4999" y="1317"/>
                    </a:lnTo>
                    <a:lnTo>
                      <a:pt x="4980" y="1370"/>
                    </a:lnTo>
                    <a:lnTo>
                      <a:pt x="4959" y="1424"/>
                    </a:lnTo>
                    <a:lnTo>
                      <a:pt x="4940" y="1478"/>
                    </a:lnTo>
                    <a:lnTo>
                      <a:pt x="4920" y="1532"/>
                    </a:lnTo>
                    <a:lnTo>
                      <a:pt x="4901" y="1586"/>
                    </a:lnTo>
                    <a:lnTo>
                      <a:pt x="4882" y="1639"/>
                    </a:lnTo>
                    <a:lnTo>
                      <a:pt x="4862" y="1693"/>
                    </a:lnTo>
                    <a:lnTo>
                      <a:pt x="4797" y="1907"/>
                    </a:lnTo>
                    <a:lnTo>
                      <a:pt x="4748" y="2068"/>
                    </a:lnTo>
                    <a:lnTo>
                      <a:pt x="4712" y="2187"/>
                    </a:lnTo>
                    <a:lnTo>
                      <a:pt x="4686" y="2270"/>
                    </a:lnTo>
                    <a:lnTo>
                      <a:pt x="4667" y="2327"/>
                    </a:lnTo>
                    <a:lnTo>
                      <a:pt x="4653" y="2367"/>
                    </a:lnTo>
                    <a:lnTo>
                      <a:pt x="4640" y="2397"/>
                    </a:lnTo>
                    <a:lnTo>
                      <a:pt x="4626" y="2428"/>
                    </a:lnTo>
                    <a:lnTo>
                      <a:pt x="4612" y="2442"/>
                    </a:lnTo>
                    <a:lnTo>
                      <a:pt x="4598" y="2455"/>
                    </a:lnTo>
                    <a:lnTo>
                      <a:pt x="4583" y="2468"/>
                    </a:lnTo>
                    <a:lnTo>
                      <a:pt x="4567" y="2480"/>
                    </a:lnTo>
                    <a:lnTo>
                      <a:pt x="4551" y="2491"/>
                    </a:lnTo>
                    <a:lnTo>
                      <a:pt x="4534" y="2503"/>
                    </a:lnTo>
                    <a:lnTo>
                      <a:pt x="4518" y="2513"/>
                    </a:lnTo>
                    <a:lnTo>
                      <a:pt x="4500" y="2523"/>
                    </a:lnTo>
                    <a:lnTo>
                      <a:pt x="4483" y="2532"/>
                    </a:lnTo>
                    <a:lnTo>
                      <a:pt x="4466" y="2540"/>
                    </a:lnTo>
                    <a:lnTo>
                      <a:pt x="4448" y="2549"/>
                    </a:lnTo>
                    <a:lnTo>
                      <a:pt x="4430" y="2556"/>
                    </a:lnTo>
                    <a:lnTo>
                      <a:pt x="4412" y="2562"/>
                    </a:lnTo>
                    <a:lnTo>
                      <a:pt x="4393" y="2568"/>
                    </a:lnTo>
                    <a:lnTo>
                      <a:pt x="4375" y="2573"/>
                    </a:lnTo>
                    <a:lnTo>
                      <a:pt x="4357" y="2576"/>
                    </a:lnTo>
                    <a:lnTo>
                      <a:pt x="4338" y="2581"/>
                    </a:lnTo>
                    <a:lnTo>
                      <a:pt x="4319" y="2583"/>
                    </a:lnTo>
                    <a:lnTo>
                      <a:pt x="4300" y="2584"/>
                    </a:lnTo>
                    <a:lnTo>
                      <a:pt x="4281" y="2585"/>
                    </a:lnTo>
                    <a:lnTo>
                      <a:pt x="4262" y="2585"/>
                    </a:lnTo>
                    <a:lnTo>
                      <a:pt x="4243" y="2584"/>
                    </a:lnTo>
                    <a:lnTo>
                      <a:pt x="4225" y="2582"/>
                    </a:lnTo>
                    <a:lnTo>
                      <a:pt x="4206" y="2579"/>
                    </a:lnTo>
                    <a:lnTo>
                      <a:pt x="4188" y="2575"/>
                    </a:lnTo>
                    <a:lnTo>
                      <a:pt x="4170" y="2571"/>
                    </a:lnTo>
                    <a:lnTo>
                      <a:pt x="4151" y="2565"/>
                    </a:lnTo>
                    <a:lnTo>
                      <a:pt x="4133" y="2558"/>
                    </a:lnTo>
                    <a:lnTo>
                      <a:pt x="4115" y="2551"/>
                    </a:lnTo>
                    <a:lnTo>
                      <a:pt x="4098" y="2541"/>
                    </a:lnTo>
                    <a:lnTo>
                      <a:pt x="4081" y="2532"/>
                    </a:lnTo>
                    <a:lnTo>
                      <a:pt x="4063" y="2521"/>
                    </a:lnTo>
                    <a:lnTo>
                      <a:pt x="4039" y="2484"/>
                    </a:lnTo>
                    <a:lnTo>
                      <a:pt x="4018" y="2447"/>
                    </a:lnTo>
                    <a:lnTo>
                      <a:pt x="3999" y="2410"/>
                    </a:lnTo>
                    <a:lnTo>
                      <a:pt x="3982" y="2373"/>
                    </a:lnTo>
                    <a:lnTo>
                      <a:pt x="3966" y="2335"/>
                    </a:lnTo>
                    <a:lnTo>
                      <a:pt x="3952" y="2297"/>
                    </a:lnTo>
                    <a:lnTo>
                      <a:pt x="3941" y="2259"/>
                    </a:lnTo>
                    <a:lnTo>
                      <a:pt x="3930" y="2222"/>
                    </a:lnTo>
                    <a:lnTo>
                      <a:pt x="3922" y="2184"/>
                    </a:lnTo>
                    <a:lnTo>
                      <a:pt x="3914" y="2146"/>
                    </a:lnTo>
                    <a:lnTo>
                      <a:pt x="3909" y="2108"/>
                    </a:lnTo>
                    <a:lnTo>
                      <a:pt x="3905" y="2069"/>
                    </a:lnTo>
                    <a:lnTo>
                      <a:pt x="3902" y="2031"/>
                    </a:lnTo>
                    <a:lnTo>
                      <a:pt x="3900" y="1993"/>
                    </a:lnTo>
                    <a:lnTo>
                      <a:pt x="3899" y="1954"/>
                    </a:lnTo>
                    <a:lnTo>
                      <a:pt x="3900" y="1916"/>
                    </a:lnTo>
                    <a:lnTo>
                      <a:pt x="3903" y="1877"/>
                    </a:lnTo>
                    <a:lnTo>
                      <a:pt x="3905" y="1838"/>
                    </a:lnTo>
                    <a:lnTo>
                      <a:pt x="3909" y="1799"/>
                    </a:lnTo>
                    <a:lnTo>
                      <a:pt x="3913" y="1761"/>
                    </a:lnTo>
                    <a:lnTo>
                      <a:pt x="3920" y="1722"/>
                    </a:lnTo>
                    <a:lnTo>
                      <a:pt x="3926" y="1683"/>
                    </a:lnTo>
                    <a:lnTo>
                      <a:pt x="3932" y="1643"/>
                    </a:lnTo>
                    <a:lnTo>
                      <a:pt x="3941" y="1605"/>
                    </a:lnTo>
                    <a:lnTo>
                      <a:pt x="3958" y="1527"/>
                    </a:lnTo>
                    <a:lnTo>
                      <a:pt x="3977" y="1448"/>
                    </a:lnTo>
                    <a:lnTo>
                      <a:pt x="3997" y="1370"/>
                    </a:lnTo>
                    <a:lnTo>
                      <a:pt x="4019" y="1292"/>
                    </a:lnTo>
                    <a:lnTo>
                      <a:pt x="4076" y="1138"/>
                    </a:lnTo>
                    <a:lnTo>
                      <a:pt x="4135" y="982"/>
                    </a:lnTo>
                    <a:lnTo>
                      <a:pt x="4195" y="825"/>
                    </a:lnTo>
                    <a:lnTo>
                      <a:pt x="4254" y="667"/>
                    </a:lnTo>
                    <a:lnTo>
                      <a:pt x="4281" y="587"/>
                    </a:lnTo>
                    <a:lnTo>
                      <a:pt x="4308" y="508"/>
                    </a:lnTo>
                    <a:lnTo>
                      <a:pt x="4333" y="428"/>
                    </a:lnTo>
                    <a:lnTo>
                      <a:pt x="4358" y="349"/>
                    </a:lnTo>
                    <a:lnTo>
                      <a:pt x="4379" y="268"/>
                    </a:lnTo>
                    <a:lnTo>
                      <a:pt x="4399" y="189"/>
                    </a:lnTo>
                    <a:lnTo>
                      <a:pt x="4408" y="148"/>
                    </a:lnTo>
                    <a:lnTo>
                      <a:pt x="4416" y="108"/>
                    </a:lnTo>
                    <a:lnTo>
                      <a:pt x="4424" y="69"/>
                    </a:lnTo>
                    <a:lnTo>
                      <a:pt x="4430" y="29"/>
                    </a:lnTo>
                    <a:lnTo>
                      <a:pt x="4427" y="25"/>
                    </a:lnTo>
                    <a:lnTo>
                      <a:pt x="4422" y="21"/>
                    </a:lnTo>
                    <a:lnTo>
                      <a:pt x="4419" y="18"/>
                    </a:lnTo>
                    <a:lnTo>
                      <a:pt x="4415" y="15"/>
                    </a:lnTo>
                    <a:lnTo>
                      <a:pt x="4411" y="11"/>
                    </a:lnTo>
                    <a:lnTo>
                      <a:pt x="4408" y="7"/>
                    </a:lnTo>
                    <a:lnTo>
                      <a:pt x="4403" y="3"/>
                    </a:lnTo>
                    <a:lnTo>
                      <a:pt x="4400" y="0"/>
                    </a:lnTo>
                    <a:lnTo>
                      <a:pt x="7301" y="0"/>
                    </a:lnTo>
                    <a:lnTo>
                      <a:pt x="7409" y="32"/>
                    </a:lnTo>
                    <a:lnTo>
                      <a:pt x="7518" y="63"/>
                    </a:lnTo>
                    <a:lnTo>
                      <a:pt x="7627" y="93"/>
                    </a:lnTo>
                    <a:lnTo>
                      <a:pt x="7735" y="123"/>
                    </a:lnTo>
                    <a:lnTo>
                      <a:pt x="7843" y="152"/>
                    </a:lnTo>
                    <a:lnTo>
                      <a:pt x="7952" y="179"/>
                    </a:lnTo>
                    <a:lnTo>
                      <a:pt x="8061" y="206"/>
                    </a:lnTo>
                    <a:lnTo>
                      <a:pt x="8170" y="232"/>
                    </a:lnTo>
                    <a:lnTo>
                      <a:pt x="8280" y="258"/>
                    </a:lnTo>
                    <a:lnTo>
                      <a:pt x="8390" y="282"/>
                    </a:lnTo>
                    <a:lnTo>
                      <a:pt x="8500" y="306"/>
                    </a:lnTo>
                    <a:lnTo>
                      <a:pt x="8611" y="330"/>
                    </a:lnTo>
                    <a:lnTo>
                      <a:pt x="8723" y="352"/>
                    </a:lnTo>
                    <a:lnTo>
                      <a:pt x="8835" y="374"/>
                    </a:lnTo>
                    <a:lnTo>
                      <a:pt x="8948" y="394"/>
                    </a:lnTo>
                    <a:lnTo>
                      <a:pt x="9062" y="416"/>
                    </a:lnTo>
                    <a:lnTo>
                      <a:pt x="9142" y="425"/>
                    </a:lnTo>
                    <a:lnTo>
                      <a:pt x="9221" y="435"/>
                    </a:lnTo>
                    <a:lnTo>
                      <a:pt x="9301" y="444"/>
                    </a:lnTo>
                    <a:lnTo>
                      <a:pt x="9381" y="454"/>
                    </a:lnTo>
                    <a:lnTo>
                      <a:pt x="9460" y="464"/>
                    </a:lnTo>
                    <a:lnTo>
                      <a:pt x="9540" y="474"/>
                    </a:lnTo>
                    <a:lnTo>
                      <a:pt x="9619" y="483"/>
                    </a:lnTo>
                    <a:lnTo>
                      <a:pt x="9699" y="494"/>
                    </a:lnTo>
                    <a:lnTo>
                      <a:pt x="9833" y="503"/>
                    </a:lnTo>
                    <a:lnTo>
                      <a:pt x="9966" y="510"/>
                    </a:lnTo>
                    <a:lnTo>
                      <a:pt x="10099" y="516"/>
                    </a:lnTo>
                    <a:lnTo>
                      <a:pt x="10230" y="522"/>
                    </a:lnTo>
                    <a:lnTo>
                      <a:pt x="10362" y="525"/>
                    </a:lnTo>
                    <a:lnTo>
                      <a:pt x="10494" y="528"/>
                    </a:lnTo>
                    <a:lnTo>
                      <a:pt x="10624" y="529"/>
                    </a:lnTo>
                    <a:lnTo>
                      <a:pt x="10756" y="530"/>
                    </a:lnTo>
                    <a:lnTo>
                      <a:pt x="10886" y="529"/>
                    </a:lnTo>
                    <a:lnTo>
                      <a:pt x="11018" y="527"/>
                    </a:lnTo>
                    <a:lnTo>
                      <a:pt x="11149" y="523"/>
                    </a:lnTo>
                    <a:lnTo>
                      <a:pt x="11281" y="518"/>
                    </a:lnTo>
                    <a:lnTo>
                      <a:pt x="11413" y="512"/>
                    </a:lnTo>
                    <a:lnTo>
                      <a:pt x="11547" y="504"/>
                    </a:lnTo>
                    <a:lnTo>
                      <a:pt x="11681" y="495"/>
                    </a:lnTo>
                    <a:lnTo>
                      <a:pt x="11816" y="483"/>
                    </a:lnTo>
                    <a:lnTo>
                      <a:pt x="11888" y="474"/>
                    </a:lnTo>
                    <a:lnTo>
                      <a:pt x="11960" y="464"/>
                    </a:lnTo>
                    <a:lnTo>
                      <a:pt x="12033" y="454"/>
                    </a:lnTo>
                    <a:lnTo>
                      <a:pt x="12105" y="444"/>
                    </a:lnTo>
                    <a:lnTo>
                      <a:pt x="12177" y="435"/>
                    </a:lnTo>
                    <a:lnTo>
                      <a:pt x="12249" y="425"/>
                    </a:lnTo>
                    <a:lnTo>
                      <a:pt x="12322" y="416"/>
                    </a:lnTo>
                    <a:lnTo>
                      <a:pt x="12394" y="405"/>
                    </a:lnTo>
                    <a:lnTo>
                      <a:pt x="12562" y="374"/>
                    </a:lnTo>
                    <a:lnTo>
                      <a:pt x="12731" y="341"/>
                    </a:lnTo>
                    <a:lnTo>
                      <a:pt x="12815" y="324"/>
                    </a:lnTo>
                    <a:lnTo>
                      <a:pt x="12900" y="307"/>
                    </a:lnTo>
                    <a:lnTo>
                      <a:pt x="12984" y="289"/>
                    </a:lnTo>
                    <a:lnTo>
                      <a:pt x="13069" y="271"/>
                    </a:lnTo>
                    <a:lnTo>
                      <a:pt x="13152" y="252"/>
                    </a:lnTo>
                    <a:lnTo>
                      <a:pt x="13236" y="232"/>
                    </a:lnTo>
                    <a:lnTo>
                      <a:pt x="13321" y="211"/>
                    </a:lnTo>
                    <a:lnTo>
                      <a:pt x="13404" y="190"/>
                    </a:lnTo>
                    <a:lnTo>
                      <a:pt x="13488" y="167"/>
                    </a:lnTo>
                    <a:lnTo>
                      <a:pt x="13571" y="143"/>
                    </a:lnTo>
                    <a:lnTo>
                      <a:pt x="13654" y="119"/>
                    </a:lnTo>
                    <a:lnTo>
                      <a:pt x="13737" y="92"/>
                    </a:lnTo>
                    <a:lnTo>
                      <a:pt x="13757" y="83"/>
                    </a:lnTo>
                    <a:lnTo>
                      <a:pt x="13778" y="73"/>
                    </a:lnTo>
                    <a:lnTo>
                      <a:pt x="13799" y="63"/>
                    </a:lnTo>
                    <a:lnTo>
                      <a:pt x="13820" y="53"/>
                    </a:lnTo>
                    <a:lnTo>
                      <a:pt x="13841" y="43"/>
                    </a:lnTo>
                    <a:lnTo>
                      <a:pt x="13861" y="34"/>
                    </a:lnTo>
                    <a:lnTo>
                      <a:pt x="13882" y="23"/>
                    </a:lnTo>
                    <a:lnTo>
                      <a:pt x="13904" y="14"/>
                    </a:lnTo>
                    <a:lnTo>
                      <a:pt x="13906" y="13"/>
                    </a:lnTo>
                    <a:lnTo>
                      <a:pt x="13909" y="11"/>
                    </a:lnTo>
                    <a:lnTo>
                      <a:pt x="13911" y="8"/>
                    </a:lnTo>
                    <a:lnTo>
                      <a:pt x="13914" y="7"/>
                    </a:lnTo>
                    <a:lnTo>
                      <a:pt x="13916" y="5"/>
                    </a:lnTo>
                    <a:lnTo>
                      <a:pt x="13920" y="3"/>
                    </a:lnTo>
                    <a:lnTo>
                      <a:pt x="13922" y="2"/>
                    </a:lnTo>
                    <a:lnTo>
                      <a:pt x="13925" y="0"/>
                    </a:lnTo>
                    <a:lnTo>
                      <a:pt x="15508" y="0"/>
                    </a:lnTo>
                    <a:close/>
                  </a:path>
                </a:pathLst>
              </a:custGeom>
              <a:solidFill>
                <a:srgbClr val="000058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25616" name="Freeform 16"/>
              <p:cNvSpPr>
                <a:spLocks noEditPoints="1"/>
              </p:cNvSpPr>
              <p:nvPr/>
            </p:nvSpPr>
            <p:spPr bwMode="auto">
              <a:xfrm>
                <a:off x="4128" y="1009"/>
                <a:ext cx="999" cy="288"/>
              </a:xfrm>
              <a:custGeom>
                <a:avLst/>
                <a:gdLst/>
                <a:ahLst/>
                <a:cxnLst>
                  <a:cxn ang="0">
                    <a:pos x="45" y="3946"/>
                  </a:cxn>
                  <a:cxn ang="0">
                    <a:pos x="267" y="3300"/>
                  </a:cxn>
                  <a:cxn ang="0">
                    <a:pos x="511" y="2655"/>
                  </a:cxn>
                  <a:cxn ang="0">
                    <a:pos x="1380" y="1704"/>
                  </a:cxn>
                  <a:cxn ang="0">
                    <a:pos x="2447" y="1012"/>
                  </a:cxn>
                  <a:cxn ang="0">
                    <a:pos x="3439" y="771"/>
                  </a:cxn>
                  <a:cxn ang="0">
                    <a:pos x="5396" y="253"/>
                  </a:cxn>
                  <a:cxn ang="0">
                    <a:pos x="6946" y="48"/>
                  </a:cxn>
                  <a:cxn ang="0">
                    <a:pos x="8634" y="5"/>
                  </a:cxn>
                  <a:cxn ang="0">
                    <a:pos x="10085" y="106"/>
                  </a:cxn>
                  <a:cxn ang="0">
                    <a:pos x="11656" y="391"/>
                  </a:cxn>
                  <a:cxn ang="0">
                    <a:pos x="13545" y="953"/>
                  </a:cxn>
                  <a:cxn ang="0">
                    <a:pos x="15082" y="1786"/>
                  </a:cxn>
                  <a:cxn ang="0">
                    <a:pos x="15883" y="2791"/>
                  </a:cxn>
                  <a:cxn ang="0">
                    <a:pos x="15984" y="3548"/>
                  </a:cxn>
                  <a:cxn ang="0">
                    <a:pos x="15787" y="4211"/>
                  </a:cxn>
                  <a:cxn ang="0">
                    <a:pos x="14045" y="4512"/>
                  </a:cxn>
                  <a:cxn ang="0">
                    <a:pos x="14479" y="4099"/>
                  </a:cxn>
                  <a:cxn ang="0">
                    <a:pos x="14727" y="3560"/>
                  </a:cxn>
                  <a:cxn ang="0">
                    <a:pos x="14731" y="3087"/>
                  </a:cxn>
                  <a:cxn ang="0">
                    <a:pos x="14504" y="2542"/>
                  </a:cxn>
                  <a:cxn ang="0">
                    <a:pos x="14028" y="2049"/>
                  </a:cxn>
                  <a:cxn ang="0">
                    <a:pos x="13259" y="1566"/>
                  </a:cxn>
                  <a:cxn ang="0">
                    <a:pos x="12120" y="1147"/>
                  </a:cxn>
                  <a:cxn ang="0">
                    <a:pos x="10337" y="717"/>
                  </a:cxn>
                  <a:cxn ang="0">
                    <a:pos x="8688" y="535"/>
                  </a:cxn>
                  <a:cxn ang="0">
                    <a:pos x="6884" y="576"/>
                  </a:cxn>
                  <a:cxn ang="0">
                    <a:pos x="5709" y="713"/>
                  </a:cxn>
                  <a:cxn ang="0">
                    <a:pos x="3944" y="1189"/>
                  </a:cxn>
                  <a:cxn ang="0">
                    <a:pos x="2724" y="1786"/>
                  </a:cxn>
                  <a:cxn ang="0">
                    <a:pos x="2047" y="2351"/>
                  </a:cxn>
                  <a:cxn ang="0">
                    <a:pos x="1637" y="2941"/>
                  </a:cxn>
                  <a:cxn ang="0">
                    <a:pos x="1427" y="3728"/>
                  </a:cxn>
                  <a:cxn ang="0">
                    <a:pos x="1457" y="4523"/>
                  </a:cxn>
                  <a:cxn ang="0">
                    <a:pos x="4117" y="4306"/>
                  </a:cxn>
                  <a:cxn ang="0">
                    <a:pos x="3784" y="3842"/>
                  </a:cxn>
                  <a:cxn ang="0">
                    <a:pos x="3626" y="3383"/>
                  </a:cxn>
                  <a:cxn ang="0">
                    <a:pos x="3660" y="2797"/>
                  </a:cxn>
                  <a:cxn ang="0">
                    <a:pos x="3889" y="2333"/>
                  </a:cxn>
                  <a:cxn ang="0">
                    <a:pos x="4393" y="1750"/>
                  </a:cxn>
                  <a:cxn ang="0">
                    <a:pos x="4929" y="1431"/>
                  </a:cxn>
                  <a:cxn ang="0">
                    <a:pos x="5472" y="1356"/>
                  </a:cxn>
                  <a:cxn ang="0">
                    <a:pos x="5763" y="1440"/>
                  </a:cxn>
                  <a:cxn ang="0">
                    <a:pos x="5514" y="1725"/>
                  </a:cxn>
                  <a:cxn ang="0">
                    <a:pos x="5052" y="2316"/>
                  </a:cxn>
                  <a:cxn ang="0">
                    <a:pos x="4948" y="2665"/>
                  </a:cxn>
                  <a:cxn ang="0">
                    <a:pos x="5051" y="3041"/>
                  </a:cxn>
                  <a:cxn ang="0">
                    <a:pos x="5233" y="3218"/>
                  </a:cxn>
                  <a:cxn ang="0">
                    <a:pos x="5458" y="3114"/>
                  </a:cxn>
                  <a:cxn ang="0">
                    <a:pos x="6543" y="1817"/>
                  </a:cxn>
                  <a:cxn ang="0">
                    <a:pos x="7174" y="1301"/>
                  </a:cxn>
                  <a:cxn ang="0">
                    <a:pos x="7886" y="899"/>
                  </a:cxn>
                  <a:cxn ang="0">
                    <a:pos x="8560" y="833"/>
                  </a:cxn>
                  <a:cxn ang="0">
                    <a:pos x="8059" y="1489"/>
                  </a:cxn>
                  <a:cxn ang="0">
                    <a:pos x="6957" y="2509"/>
                  </a:cxn>
                  <a:cxn ang="0">
                    <a:pos x="6381" y="3267"/>
                  </a:cxn>
                  <a:cxn ang="0">
                    <a:pos x="6126" y="3865"/>
                  </a:cxn>
                  <a:cxn ang="0">
                    <a:pos x="6072" y="4151"/>
                  </a:cxn>
                  <a:cxn ang="0">
                    <a:pos x="7142" y="4548"/>
                  </a:cxn>
                </a:cxnLst>
                <a:rect l="0" t="0" r="r" b="b"/>
                <a:pathLst>
                  <a:path w="15990" h="4597">
                    <a:moveTo>
                      <a:pt x="0" y="4597"/>
                    </a:moveTo>
                    <a:lnTo>
                      <a:pt x="0" y="4543"/>
                    </a:lnTo>
                    <a:lnTo>
                      <a:pt x="0" y="4489"/>
                    </a:lnTo>
                    <a:lnTo>
                      <a:pt x="0" y="4435"/>
                    </a:lnTo>
                    <a:lnTo>
                      <a:pt x="0" y="4382"/>
                    </a:lnTo>
                    <a:lnTo>
                      <a:pt x="0" y="4328"/>
                    </a:lnTo>
                    <a:lnTo>
                      <a:pt x="0" y="4274"/>
                    </a:lnTo>
                    <a:lnTo>
                      <a:pt x="0" y="4220"/>
                    </a:lnTo>
                    <a:lnTo>
                      <a:pt x="0" y="4165"/>
                    </a:lnTo>
                    <a:lnTo>
                      <a:pt x="10" y="4108"/>
                    </a:lnTo>
                    <a:lnTo>
                      <a:pt x="21" y="4053"/>
                    </a:lnTo>
                    <a:lnTo>
                      <a:pt x="33" y="3998"/>
                    </a:lnTo>
                    <a:lnTo>
                      <a:pt x="45" y="3946"/>
                    </a:lnTo>
                    <a:lnTo>
                      <a:pt x="59" y="3894"/>
                    </a:lnTo>
                    <a:lnTo>
                      <a:pt x="72" y="3843"/>
                    </a:lnTo>
                    <a:lnTo>
                      <a:pt x="88" y="3793"/>
                    </a:lnTo>
                    <a:lnTo>
                      <a:pt x="104" y="3745"/>
                    </a:lnTo>
                    <a:lnTo>
                      <a:pt x="120" y="3695"/>
                    </a:lnTo>
                    <a:lnTo>
                      <a:pt x="138" y="3646"/>
                    </a:lnTo>
                    <a:lnTo>
                      <a:pt x="157" y="3597"/>
                    </a:lnTo>
                    <a:lnTo>
                      <a:pt x="176" y="3547"/>
                    </a:lnTo>
                    <a:lnTo>
                      <a:pt x="198" y="3498"/>
                    </a:lnTo>
                    <a:lnTo>
                      <a:pt x="219" y="3447"/>
                    </a:lnTo>
                    <a:lnTo>
                      <a:pt x="241" y="3396"/>
                    </a:lnTo>
                    <a:lnTo>
                      <a:pt x="265" y="3343"/>
                    </a:lnTo>
                    <a:lnTo>
                      <a:pt x="267" y="3300"/>
                    </a:lnTo>
                    <a:lnTo>
                      <a:pt x="268" y="3257"/>
                    </a:lnTo>
                    <a:lnTo>
                      <a:pt x="269" y="3214"/>
                    </a:lnTo>
                    <a:lnTo>
                      <a:pt x="270" y="3171"/>
                    </a:lnTo>
                    <a:lnTo>
                      <a:pt x="271" y="3129"/>
                    </a:lnTo>
                    <a:lnTo>
                      <a:pt x="272" y="3085"/>
                    </a:lnTo>
                    <a:lnTo>
                      <a:pt x="274" y="3043"/>
                    </a:lnTo>
                    <a:lnTo>
                      <a:pt x="275" y="3000"/>
                    </a:lnTo>
                    <a:lnTo>
                      <a:pt x="314" y="2942"/>
                    </a:lnTo>
                    <a:lnTo>
                      <a:pt x="354" y="2885"/>
                    </a:lnTo>
                    <a:lnTo>
                      <a:pt x="393" y="2827"/>
                    </a:lnTo>
                    <a:lnTo>
                      <a:pt x="432" y="2770"/>
                    </a:lnTo>
                    <a:lnTo>
                      <a:pt x="471" y="2712"/>
                    </a:lnTo>
                    <a:lnTo>
                      <a:pt x="511" y="2655"/>
                    </a:lnTo>
                    <a:lnTo>
                      <a:pt x="550" y="2597"/>
                    </a:lnTo>
                    <a:lnTo>
                      <a:pt x="589" y="2540"/>
                    </a:lnTo>
                    <a:lnTo>
                      <a:pt x="659" y="2454"/>
                    </a:lnTo>
                    <a:lnTo>
                      <a:pt x="730" y="2371"/>
                    </a:lnTo>
                    <a:lnTo>
                      <a:pt x="800" y="2290"/>
                    </a:lnTo>
                    <a:lnTo>
                      <a:pt x="869" y="2211"/>
                    </a:lnTo>
                    <a:lnTo>
                      <a:pt x="940" y="2134"/>
                    </a:lnTo>
                    <a:lnTo>
                      <a:pt x="1010" y="2059"/>
                    </a:lnTo>
                    <a:lnTo>
                      <a:pt x="1081" y="1985"/>
                    </a:lnTo>
                    <a:lnTo>
                      <a:pt x="1155" y="1913"/>
                    </a:lnTo>
                    <a:lnTo>
                      <a:pt x="1228" y="1841"/>
                    </a:lnTo>
                    <a:lnTo>
                      <a:pt x="1303" y="1773"/>
                    </a:lnTo>
                    <a:lnTo>
                      <a:pt x="1380" y="1704"/>
                    </a:lnTo>
                    <a:lnTo>
                      <a:pt x="1459" y="1636"/>
                    </a:lnTo>
                    <a:lnTo>
                      <a:pt x="1540" y="1568"/>
                    </a:lnTo>
                    <a:lnTo>
                      <a:pt x="1624" y="1502"/>
                    </a:lnTo>
                    <a:lnTo>
                      <a:pt x="1710" y="1435"/>
                    </a:lnTo>
                    <a:lnTo>
                      <a:pt x="1799" y="1370"/>
                    </a:lnTo>
                    <a:lnTo>
                      <a:pt x="1890" y="1315"/>
                    </a:lnTo>
                    <a:lnTo>
                      <a:pt x="1980" y="1260"/>
                    </a:lnTo>
                    <a:lnTo>
                      <a:pt x="2072" y="1207"/>
                    </a:lnTo>
                    <a:lnTo>
                      <a:pt x="2165" y="1157"/>
                    </a:lnTo>
                    <a:lnTo>
                      <a:pt x="2257" y="1107"/>
                    </a:lnTo>
                    <a:lnTo>
                      <a:pt x="2351" y="1059"/>
                    </a:lnTo>
                    <a:lnTo>
                      <a:pt x="2399" y="1036"/>
                    </a:lnTo>
                    <a:lnTo>
                      <a:pt x="2447" y="1012"/>
                    </a:lnTo>
                    <a:lnTo>
                      <a:pt x="2496" y="990"/>
                    </a:lnTo>
                    <a:lnTo>
                      <a:pt x="2543" y="968"/>
                    </a:lnTo>
                    <a:lnTo>
                      <a:pt x="2588" y="967"/>
                    </a:lnTo>
                    <a:lnTo>
                      <a:pt x="2632" y="965"/>
                    </a:lnTo>
                    <a:lnTo>
                      <a:pt x="2676" y="964"/>
                    </a:lnTo>
                    <a:lnTo>
                      <a:pt x="2720" y="963"/>
                    </a:lnTo>
                    <a:lnTo>
                      <a:pt x="2764" y="962"/>
                    </a:lnTo>
                    <a:lnTo>
                      <a:pt x="2808" y="960"/>
                    </a:lnTo>
                    <a:lnTo>
                      <a:pt x="2852" y="959"/>
                    </a:lnTo>
                    <a:lnTo>
                      <a:pt x="2897" y="958"/>
                    </a:lnTo>
                    <a:lnTo>
                      <a:pt x="3077" y="894"/>
                    </a:lnTo>
                    <a:lnTo>
                      <a:pt x="3258" y="831"/>
                    </a:lnTo>
                    <a:lnTo>
                      <a:pt x="3439" y="771"/>
                    </a:lnTo>
                    <a:lnTo>
                      <a:pt x="3620" y="711"/>
                    </a:lnTo>
                    <a:lnTo>
                      <a:pt x="3804" y="653"/>
                    </a:lnTo>
                    <a:lnTo>
                      <a:pt x="3987" y="597"/>
                    </a:lnTo>
                    <a:lnTo>
                      <a:pt x="4171" y="542"/>
                    </a:lnTo>
                    <a:lnTo>
                      <a:pt x="4357" y="489"/>
                    </a:lnTo>
                    <a:lnTo>
                      <a:pt x="4574" y="437"/>
                    </a:lnTo>
                    <a:lnTo>
                      <a:pt x="4743" y="396"/>
                    </a:lnTo>
                    <a:lnTo>
                      <a:pt x="4873" y="366"/>
                    </a:lnTo>
                    <a:lnTo>
                      <a:pt x="4980" y="341"/>
                    </a:lnTo>
                    <a:lnTo>
                      <a:pt x="5072" y="320"/>
                    </a:lnTo>
                    <a:lnTo>
                      <a:pt x="5164" y="301"/>
                    </a:lnTo>
                    <a:lnTo>
                      <a:pt x="5268" y="279"/>
                    </a:lnTo>
                    <a:lnTo>
                      <a:pt x="5396" y="253"/>
                    </a:lnTo>
                    <a:lnTo>
                      <a:pt x="5515" y="232"/>
                    </a:lnTo>
                    <a:lnTo>
                      <a:pt x="5634" y="213"/>
                    </a:lnTo>
                    <a:lnTo>
                      <a:pt x="5753" y="194"/>
                    </a:lnTo>
                    <a:lnTo>
                      <a:pt x="5872" y="176"/>
                    </a:lnTo>
                    <a:lnTo>
                      <a:pt x="5991" y="159"/>
                    </a:lnTo>
                    <a:lnTo>
                      <a:pt x="6109" y="143"/>
                    </a:lnTo>
                    <a:lnTo>
                      <a:pt x="6228" y="127"/>
                    </a:lnTo>
                    <a:lnTo>
                      <a:pt x="6347" y="112"/>
                    </a:lnTo>
                    <a:lnTo>
                      <a:pt x="6467" y="97"/>
                    </a:lnTo>
                    <a:lnTo>
                      <a:pt x="6586" y="84"/>
                    </a:lnTo>
                    <a:lnTo>
                      <a:pt x="6706" y="71"/>
                    </a:lnTo>
                    <a:lnTo>
                      <a:pt x="6826" y="59"/>
                    </a:lnTo>
                    <a:lnTo>
                      <a:pt x="6946" y="48"/>
                    </a:lnTo>
                    <a:lnTo>
                      <a:pt x="7065" y="37"/>
                    </a:lnTo>
                    <a:lnTo>
                      <a:pt x="7186" y="27"/>
                    </a:lnTo>
                    <a:lnTo>
                      <a:pt x="7307" y="18"/>
                    </a:lnTo>
                    <a:lnTo>
                      <a:pt x="7440" y="13"/>
                    </a:lnTo>
                    <a:lnTo>
                      <a:pt x="7573" y="7"/>
                    </a:lnTo>
                    <a:lnTo>
                      <a:pt x="7705" y="4"/>
                    </a:lnTo>
                    <a:lnTo>
                      <a:pt x="7838" y="2"/>
                    </a:lnTo>
                    <a:lnTo>
                      <a:pt x="7970" y="0"/>
                    </a:lnTo>
                    <a:lnTo>
                      <a:pt x="8103" y="0"/>
                    </a:lnTo>
                    <a:lnTo>
                      <a:pt x="8236" y="0"/>
                    </a:lnTo>
                    <a:lnTo>
                      <a:pt x="8368" y="1"/>
                    </a:lnTo>
                    <a:lnTo>
                      <a:pt x="8501" y="3"/>
                    </a:lnTo>
                    <a:lnTo>
                      <a:pt x="8634" y="5"/>
                    </a:lnTo>
                    <a:lnTo>
                      <a:pt x="8767" y="9"/>
                    </a:lnTo>
                    <a:lnTo>
                      <a:pt x="8900" y="14"/>
                    </a:lnTo>
                    <a:lnTo>
                      <a:pt x="9034" y="18"/>
                    </a:lnTo>
                    <a:lnTo>
                      <a:pt x="9166" y="24"/>
                    </a:lnTo>
                    <a:lnTo>
                      <a:pt x="9300" y="31"/>
                    </a:lnTo>
                    <a:lnTo>
                      <a:pt x="9434" y="37"/>
                    </a:lnTo>
                    <a:lnTo>
                      <a:pt x="9527" y="47"/>
                    </a:lnTo>
                    <a:lnTo>
                      <a:pt x="9620" y="57"/>
                    </a:lnTo>
                    <a:lnTo>
                      <a:pt x="9713" y="67"/>
                    </a:lnTo>
                    <a:lnTo>
                      <a:pt x="9806" y="76"/>
                    </a:lnTo>
                    <a:lnTo>
                      <a:pt x="9899" y="86"/>
                    </a:lnTo>
                    <a:lnTo>
                      <a:pt x="9993" y="95"/>
                    </a:lnTo>
                    <a:lnTo>
                      <a:pt x="10085" y="106"/>
                    </a:lnTo>
                    <a:lnTo>
                      <a:pt x="10178" y="115"/>
                    </a:lnTo>
                    <a:lnTo>
                      <a:pt x="10304" y="135"/>
                    </a:lnTo>
                    <a:lnTo>
                      <a:pt x="10427" y="154"/>
                    </a:lnTo>
                    <a:lnTo>
                      <a:pt x="10551" y="174"/>
                    </a:lnTo>
                    <a:lnTo>
                      <a:pt x="10674" y="195"/>
                    </a:lnTo>
                    <a:lnTo>
                      <a:pt x="10797" y="216"/>
                    </a:lnTo>
                    <a:lnTo>
                      <a:pt x="10920" y="240"/>
                    </a:lnTo>
                    <a:lnTo>
                      <a:pt x="11043" y="263"/>
                    </a:lnTo>
                    <a:lnTo>
                      <a:pt x="11166" y="287"/>
                    </a:lnTo>
                    <a:lnTo>
                      <a:pt x="11288" y="312"/>
                    </a:lnTo>
                    <a:lnTo>
                      <a:pt x="11411" y="338"/>
                    </a:lnTo>
                    <a:lnTo>
                      <a:pt x="11533" y="365"/>
                    </a:lnTo>
                    <a:lnTo>
                      <a:pt x="11656" y="391"/>
                    </a:lnTo>
                    <a:lnTo>
                      <a:pt x="11779" y="420"/>
                    </a:lnTo>
                    <a:lnTo>
                      <a:pt x="11903" y="448"/>
                    </a:lnTo>
                    <a:lnTo>
                      <a:pt x="12026" y="478"/>
                    </a:lnTo>
                    <a:lnTo>
                      <a:pt x="12149" y="508"/>
                    </a:lnTo>
                    <a:lnTo>
                      <a:pt x="12396" y="580"/>
                    </a:lnTo>
                    <a:lnTo>
                      <a:pt x="12648" y="654"/>
                    </a:lnTo>
                    <a:lnTo>
                      <a:pt x="12776" y="692"/>
                    </a:lnTo>
                    <a:lnTo>
                      <a:pt x="12903" y="733"/>
                    </a:lnTo>
                    <a:lnTo>
                      <a:pt x="13031" y="774"/>
                    </a:lnTo>
                    <a:lnTo>
                      <a:pt x="13160" y="816"/>
                    </a:lnTo>
                    <a:lnTo>
                      <a:pt x="13289" y="860"/>
                    </a:lnTo>
                    <a:lnTo>
                      <a:pt x="13418" y="905"/>
                    </a:lnTo>
                    <a:lnTo>
                      <a:pt x="13545" y="953"/>
                    </a:lnTo>
                    <a:lnTo>
                      <a:pt x="13672" y="1002"/>
                    </a:lnTo>
                    <a:lnTo>
                      <a:pt x="13800" y="1054"/>
                    </a:lnTo>
                    <a:lnTo>
                      <a:pt x="13925" y="1107"/>
                    </a:lnTo>
                    <a:lnTo>
                      <a:pt x="14049" y="1162"/>
                    </a:lnTo>
                    <a:lnTo>
                      <a:pt x="14172" y="1220"/>
                    </a:lnTo>
                    <a:lnTo>
                      <a:pt x="14294" y="1281"/>
                    </a:lnTo>
                    <a:lnTo>
                      <a:pt x="14414" y="1344"/>
                    </a:lnTo>
                    <a:lnTo>
                      <a:pt x="14531" y="1410"/>
                    </a:lnTo>
                    <a:lnTo>
                      <a:pt x="14646" y="1479"/>
                    </a:lnTo>
                    <a:lnTo>
                      <a:pt x="14760" y="1551"/>
                    </a:lnTo>
                    <a:lnTo>
                      <a:pt x="14870" y="1626"/>
                    </a:lnTo>
                    <a:lnTo>
                      <a:pt x="14978" y="1705"/>
                    </a:lnTo>
                    <a:lnTo>
                      <a:pt x="15082" y="1786"/>
                    </a:lnTo>
                    <a:lnTo>
                      <a:pt x="15184" y="1871"/>
                    </a:lnTo>
                    <a:lnTo>
                      <a:pt x="15283" y="1960"/>
                    </a:lnTo>
                    <a:lnTo>
                      <a:pt x="15377" y="2054"/>
                    </a:lnTo>
                    <a:lnTo>
                      <a:pt x="15469" y="2150"/>
                    </a:lnTo>
                    <a:lnTo>
                      <a:pt x="15555" y="2251"/>
                    </a:lnTo>
                    <a:lnTo>
                      <a:pt x="15637" y="2356"/>
                    </a:lnTo>
                    <a:lnTo>
                      <a:pt x="15716" y="2465"/>
                    </a:lnTo>
                    <a:lnTo>
                      <a:pt x="15790" y="2579"/>
                    </a:lnTo>
                    <a:lnTo>
                      <a:pt x="15816" y="2635"/>
                    </a:lnTo>
                    <a:lnTo>
                      <a:pt x="15837" y="2679"/>
                    </a:lnTo>
                    <a:lnTo>
                      <a:pt x="15854" y="2717"/>
                    </a:lnTo>
                    <a:lnTo>
                      <a:pt x="15869" y="2753"/>
                    </a:lnTo>
                    <a:lnTo>
                      <a:pt x="15883" y="2791"/>
                    </a:lnTo>
                    <a:lnTo>
                      <a:pt x="15900" y="2838"/>
                    </a:lnTo>
                    <a:lnTo>
                      <a:pt x="15921" y="2896"/>
                    </a:lnTo>
                    <a:lnTo>
                      <a:pt x="15947" y="2971"/>
                    </a:lnTo>
                    <a:lnTo>
                      <a:pt x="15958" y="3034"/>
                    </a:lnTo>
                    <a:lnTo>
                      <a:pt x="15966" y="3096"/>
                    </a:lnTo>
                    <a:lnTo>
                      <a:pt x="15974" y="3155"/>
                    </a:lnTo>
                    <a:lnTo>
                      <a:pt x="15980" y="3213"/>
                    </a:lnTo>
                    <a:lnTo>
                      <a:pt x="15985" y="3271"/>
                    </a:lnTo>
                    <a:lnTo>
                      <a:pt x="15988" y="3327"/>
                    </a:lnTo>
                    <a:lnTo>
                      <a:pt x="15990" y="3382"/>
                    </a:lnTo>
                    <a:lnTo>
                      <a:pt x="15990" y="3437"/>
                    </a:lnTo>
                    <a:lnTo>
                      <a:pt x="15987" y="3492"/>
                    </a:lnTo>
                    <a:lnTo>
                      <a:pt x="15984" y="3548"/>
                    </a:lnTo>
                    <a:lnTo>
                      <a:pt x="15978" y="3605"/>
                    </a:lnTo>
                    <a:lnTo>
                      <a:pt x="15970" y="3662"/>
                    </a:lnTo>
                    <a:lnTo>
                      <a:pt x="15960" y="3721"/>
                    </a:lnTo>
                    <a:lnTo>
                      <a:pt x="15948" y="3783"/>
                    </a:lnTo>
                    <a:lnTo>
                      <a:pt x="15934" y="3845"/>
                    </a:lnTo>
                    <a:lnTo>
                      <a:pt x="15917" y="3911"/>
                    </a:lnTo>
                    <a:lnTo>
                      <a:pt x="15891" y="3976"/>
                    </a:lnTo>
                    <a:lnTo>
                      <a:pt x="15871" y="4027"/>
                    </a:lnTo>
                    <a:lnTo>
                      <a:pt x="15854" y="4067"/>
                    </a:lnTo>
                    <a:lnTo>
                      <a:pt x="15839" y="4102"/>
                    </a:lnTo>
                    <a:lnTo>
                      <a:pt x="15824" y="4135"/>
                    </a:lnTo>
                    <a:lnTo>
                      <a:pt x="15807" y="4170"/>
                    </a:lnTo>
                    <a:lnTo>
                      <a:pt x="15787" y="4211"/>
                    </a:lnTo>
                    <a:lnTo>
                      <a:pt x="15760" y="4263"/>
                    </a:lnTo>
                    <a:lnTo>
                      <a:pt x="15730" y="4309"/>
                    </a:lnTo>
                    <a:lnTo>
                      <a:pt x="15699" y="4353"/>
                    </a:lnTo>
                    <a:lnTo>
                      <a:pt x="15668" y="4397"/>
                    </a:lnTo>
                    <a:lnTo>
                      <a:pt x="15636" y="4439"/>
                    </a:lnTo>
                    <a:lnTo>
                      <a:pt x="15605" y="4480"/>
                    </a:lnTo>
                    <a:lnTo>
                      <a:pt x="15574" y="4520"/>
                    </a:lnTo>
                    <a:lnTo>
                      <a:pt x="15541" y="4559"/>
                    </a:lnTo>
                    <a:lnTo>
                      <a:pt x="15508" y="4597"/>
                    </a:lnTo>
                    <a:lnTo>
                      <a:pt x="13925" y="4597"/>
                    </a:lnTo>
                    <a:lnTo>
                      <a:pt x="13965" y="4569"/>
                    </a:lnTo>
                    <a:lnTo>
                      <a:pt x="14005" y="4541"/>
                    </a:lnTo>
                    <a:lnTo>
                      <a:pt x="14045" y="4512"/>
                    </a:lnTo>
                    <a:lnTo>
                      <a:pt x="14083" y="4484"/>
                    </a:lnTo>
                    <a:lnTo>
                      <a:pt x="14121" y="4454"/>
                    </a:lnTo>
                    <a:lnTo>
                      <a:pt x="14158" y="4424"/>
                    </a:lnTo>
                    <a:lnTo>
                      <a:pt x="14194" y="4394"/>
                    </a:lnTo>
                    <a:lnTo>
                      <a:pt x="14230" y="4364"/>
                    </a:lnTo>
                    <a:lnTo>
                      <a:pt x="14264" y="4333"/>
                    </a:lnTo>
                    <a:lnTo>
                      <a:pt x="14298" y="4301"/>
                    </a:lnTo>
                    <a:lnTo>
                      <a:pt x="14331" y="4269"/>
                    </a:lnTo>
                    <a:lnTo>
                      <a:pt x="14362" y="4236"/>
                    </a:lnTo>
                    <a:lnTo>
                      <a:pt x="14393" y="4203"/>
                    </a:lnTo>
                    <a:lnTo>
                      <a:pt x="14422" y="4169"/>
                    </a:lnTo>
                    <a:lnTo>
                      <a:pt x="14451" y="4134"/>
                    </a:lnTo>
                    <a:lnTo>
                      <a:pt x="14479" y="4099"/>
                    </a:lnTo>
                    <a:lnTo>
                      <a:pt x="14505" y="4062"/>
                    </a:lnTo>
                    <a:lnTo>
                      <a:pt x="14531" y="4026"/>
                    </a:lnTo>
                    <a:lnTo>
                      <a:pt x="14555" y="3987"/>
                    </a:lnTo>
                    <a:lnTo>
                      <a:pt x="14578" y="3948"/>
                    </a:lnTo>
                    <a:lnTo>
                      <a:pt x="14600" y="3909"/>
                    </a:lnTo>
                    <a:lnTo>
                      <a:pt x="14621" y="3869"/>
                    </a:lnTo>
                    <a:lnTo>
                      <a:pt x="14640" y="3827"/>
                    </a:lnTo>
                    <a:lnTo>
                      <a:pt x="14658" y="3786"/>
                    </a:lnTo>
                    <a:lnTo>
                      <a:pt x="14674" y="3742"/>
                    </a:lnTo>
                    <a:lnTo>
                      <a:pt x="14690" y="3698"/>
                    </a:lnTo>
                    <a:lnTo>
                      <a:pt x="14704" y="3653"/>
                    </a:lnTo>
                    <a:lnTo>
                      <a:pt x="14715" y="3607"/>
                    </a:lnTo>
                    <a:lnTo>
                      <a:pt x="14727" y="3560"/>
                    </a:lnTo>
                    <a:lnTo>
                      <a:pt x="14736" y="3511"/>
                    </a:lnTo>
                    <a:lnTo>
                      <a:pt x="14744" y="3463"/>
                    </a:lnTo>
                    <a:lnTo>
                      <a:pt x="14750" y="3412"/>
                    </a:lnTo>
                    <a:lnTo>
                      <a:pt x="14750" y="3383"/>
                    </a:lnTo>
                    <a:lnTo>
                      <a:pt x="14750" y="3355"/>
                    </a:lnTo>
                    <a:lnTo>
                      <a:pt x="14750" y="3327"/>
                    </a:lnTo>
                    <a:lnTo>
                      <a:pt x="14750" y="3298"/>
                    </a:lnTo>
                    <a:lnTo>
                      <a:pt x="14750" y="3271"/>
                    </a:lnTo>
                    <a:lnTo>
                      <a:pt x="14750" y="3242"/>
                    </a:lnTo>
                    <a:lnTo>
                      <a:pt x="14750" y="3214"/>
                    </a:lnTo>
                    <a:lnTo>
                      <a:pt x="14750" y="3186"/>
                    </a:lnTo>
                    <a:lnTo>
                      <a:pt x="14741" y="3136"/>
                    </a:lnTo>
                    <a:lnTo>
                      <a:pt x="14731" y="3087"/>
                    </a:lnTo>
                    <a:lnTo>
                      <a:pt x="14719" y="3041"/>
                    </a:lnTo>
                    <a:lnTo>
                      <a:pt x="14708" y="2996"/>
                    </a:lnTo>
                    <a:lnTo>
                      <a:pt x="14695" y="2952"/>
                    </a:lnTo>
                    <a:lnTo>
                      <a:pt x="14681" y="2909"/>
                    </a:lnTo>
                    <a:lnTo>
                      <a:pt x="14668" y="2867"/>
                    </a:lnTo>
                    <a:lnTo>
                      <a:pt x="14652" y="2825"/>
                    </a:lnTo>
                    <a:lnTo>
                      <a:pt x="14635" y="2785"/>
                    </a:lnTo>
                    <a:lnTo>
                      <a:pt x="14617" y="2745"/>
                    </a:lnTo>
                    <a:lnTo>
                      <a:pt x="14596" y="2704"/>
                    </a:lnTo>
                    <a:lnTo>
                      <a:pt x="14576" y="2664"/>
                    </a:lnTo>
                    <a:lnTo>
                      <a:pt x="14554" y="2624"/>
                    </a:lnTo>
                    <a:lnTo>
                      <a:pt x="14530" y="2584"/>
                    </a:lnTo>
                    <a:lnTo>
                      <a:pt x="14504" y="2542"/>
                    </a:lnTo>
                    <a:lnTo>
                      <a:pt x="14477" y="2501"/>
                    </a:lnTo>
                    <a:lnTo>
                      <a:pt x="14448" y="2467"/>
                    </a:lnTo>
                    <a:lnTo>
                      <a:pt x="14419" y="2433"/>
                    </a:lnTo>
                    <a:lnTo>
                      <a:pt x="14390" y="2399"/>
                    </a:lnTo>
                    <a:lnTo>
                      <a:pt x="14361" y="2365"/>
                    </a:lnTo>
                    <a:lnTo>
                      <a:pt x="14332" y="2332"/>
                    </a:lnTo>
                    <a:lnTo>
                      <a:pt x="14304" y="2298"/>
                    </a:lnTo>
                    <a:lnTo>
                      <a:pt x="14275" y="2265"/>
                    </a:lnTo>
                    <a:lnTo>
                      <a:pt x="14246" y="2231"/>
                    </a:lnTo>
                    <a:lnTo>
                      <a:pt x="14191" y="2183"/>
                    </a:lnTo>
                    <a:lnTo>
                      <a:pt x="14137" y="2137"/>
                    </a:lnTo>
                    <a:lnTo>
                      <a:pt x="14083" y="2093"/>
                    </a:lnTo>
                    <a:lnTo>
                      <a:pt x="14028" y="2049"/>
                    </a:lnTo>
                    <a:lnTo>
                      <a:pt x="13974" y="2008"/>
                    </a:lnTo>
                    <a:lnTo>
                      <a:pt x="13920" y="1967"/>
                    </a:lnTo>
                    <a:lnTo>
                      <a:pt x="13864" y="1927"/>
                    </a:lnTo>
                    <a:lnTo>
                      <a:pt x="13809" y="1889"/>
                    </a:lnTo>
                    <a:lnTo>
                      <a:pt x="13754" y="1851"/>
                    </a:lnTo>
                    <a:lnTo>
                      <a:pt x="13698" y="1815"/>
                    </a:lnTo>
                    <a:lnTo>
                      <a:pt x="13642" y="1779"/>
                    </a:lnTo>
                    <a:lnTo>
                      <a:pt x="13584" y="1743"/>
                    </a:lnTo>
                    <a:lnTo>
                      <a:pt x="13526" y="1708"/>
                    </a:lnTo>
                    <a:lnTo>
                      <a:pt x="13466" y="1673"/>
                    </a:lnTo>
                    <a:lnTo>
                      <a:pt x="13406" y="1639"/>
                    </a:lnTo>
                    <a:lnTo>
                      <a:pt x="13344" y="1604"/>
                    </a:lnTo>
                    <a:lnTo>
                      <a:pt x="13259" y="1566"/>
                    </a:lnTo>
                    <a:lnTo>
                      <a:pt x="13173" y="1529"/>
                    </a:lnTo>
                    <a:lnTo>
                      <a:pt x="13087" y="1493"/>
                    </a:lnTo>
                    <a:lnTo>
                      <a:pt x="13001" y="1457"/>
                    </a:lnTo>
                    <a:lnTo>
                      <a:pt x="12914" y="1423"/>
                    </a:lnTo>
                    <a:lnTo>
                      <a:pt x="12827" y="1389"/>
                    </a:lnTo>
                    <a:lnTo>
                      <a:pt x="12739" y="1356"/>
                    </a:lnTo>
                    <a:lnTo>
                      <a:pt x="12652" y="1324"/>
                    </a:lnTo>
                    <a:lnTo>
                      <a:pt x="12564" y="1292"/>
                    </a:lnTo>
                    <a:lnTo>
                      <a:pt x="12475" y="1262"/>
                    </a:lnTo>
                    <a:lnTo>
                      <a:pt x="12386" y="1232"/>
                    </a:lnTo>
                    <a:lnTo>
                      <a:pt x="12298" y="1203"/>
                    </a:lnTo>
                    <a:lnTo>
                      <a:pt x="12209" y="1175"/>
                    </a:lnTo>
                    <a:lnTo>
                      <a:pt x="12120" y="1147"/>
                    </a:lnTo>
                    <a:lnTo>
                      <a:pt x="12031" y="1119"/>
                    </a:lnTo>
                    <a:lnTo>
                      <a:pt x="11942" y="1093"/>
                    </a:lnTo>
                    <a:lnTo>
                      <a:pt x="11852" y="1068"/>
                    </a:lnTo>
                    <a:lnTo>
                      <a:pt x="11761" y="1042"/>
                    </a:lnTo>
                    <a:lnTo>
                      <a:pt x="11671" y="1018"/>
                    </a:lnTo>
                    <a:lnTo>
                      <a:pt x="11582" y="993"/>
                    </a:lnTo>
                    <a:lnTo>
                      <a:pt x="11401" y="948"/>
                    </a:lnTo>
                    <a:lnTo>
                      <a:pt x="11220" y="903"/>
                    </a:lnTo>
                    <a:lnTo>
                      <a:pt x="11038" y="861"/>
                    </a:lnTo>
                    <a:lnTo>
                      <a:pt x="10856" y="819"/>
                    </a:lnTo>
                    <a:lnTo>
                      <a:pt x="10675" y="780"/>
                    </a:lnTo>
                    <a:lnTo>
                      <a:pt x="10492" y="742"/>
                    </a:lnTo>
                    <a:lnTo>
                      <a:pt x="10337" y="717"/>
                    </a:lnTo>
                    <a:lnTo>
                      <a:pt x="10211" y="696"/>
                    </a:lnTo>
                    <a:lnTo>
                      <a:pt x="10104" y="679"/>
                    </a:lnTo>
                    <a:lnTo>
                      <a:pt x="10003" y="665"/>
                    </a:lnTo>
                    <a:lnTo>
                      <a:pt x="9896" y="650"/>
                    </a:lnTo>
                    <a:lnTo>
                      <a:pt x="9769" y="633"/>
                    </a:lnTo>
                    <a:lnTo>
                      <a:pt x="9609" y="613"/>
                    </a:lnTo>
                    <a:lnTo>
                      <a:pt x="9405" y="586"/>
                    </a:lnTo>
                    <a:lnTo>
                      <a:pt x="9254" y="573"/>
                    </a:lnTo>
                    <a:lnTo>
                      <a:pt x="9133" y="563"/>
                    </a:lnTo>
                    <a:lnTo>
                      <a:pt x="9029" y="555"/>
                    </a:lnTo>
                    <a:lnTo>
                      <a:pt x="8930" y="548"/>
                    </a:lnTo>
                    <a:lnTo>
                      <a:pt x="8819" y="542"/>
                    </a:lnTo>
                    <a:lnTo>
                      <a:pt x="8688" y="535"/>
                    </a:lnTo>
                    <a:lnTo>
                      <a:pt x="8521" y="527"/>
                    </a:lnTo>
                    <a:lnTo>
                      <a:pt x="8307" y="517"/>
                    </a:lnTo>
                    <a:lnTo>
                      <a:pt x="8176" y="518"/>
                    </a:lnTo>
                    <a:lnTo>
                      <a:pt x="8046" y="519"/>
                    </a:lnTo>
                    <a:lnTo>
                      <a:pt x="7915" y="523"/>
                    </a:lnTo>
                    <a:lnTo>
                      <a:pt x="7786" y="526"/>
                    </a:lnTo>
                    <a:lnTo>
                      <a:pt x="7656" y="530"/>
                    </a:lnTo>
                    <a:lnTo>
                      <a:pt x="7527" y="535"/>
                    </a:lnTo>
                    <a:lnTo>
                      <a:pt x="7399" y="542"/>
                    </a:lnTo>
                    <a:lnTo>
                      <a:pt x="7270" y="549"/>
                    </a:lnTo>
                    <a:lnTo>
                      <a:pt x="7142" y="557"/>
                    </a:lnTo>
                    <a:lnTo>
                      <a:pt x="7012" y="566"/>
                    </a:lnTo>
                    <a:lnTo>
                      <a:pt x="6884" y="576"/>
                    </a:lnTo>
                    <a:lnTo>
                      <a:pt x="6756" y="586"/>
                    </a:lnTo>
                    <a:lnTo>
                      <a:pt x="6627" y="597"/>
                    </a:lnTo>
                    <a:lnTo>
                      <a:pt x="6498" y="610"/>
                    </a:lnTo>
                    <a:lnTo>
                      <a:pt x="6368" y="622"/>
                    </a:lnTo>
                    <a:lnTo>
                      <a:pt x="6239" y="635"/>
                    </a:lnTo>
                    <a:lnTo>
                      <a:pt x="6173" y="645"/>
                    </a:lnTo>
                    <a:lnTo>
                      <a:pt x="6106" y="655"/>
                    </a:lnTo>
                    <a:lnTo>
                      <a:pt x="6041" y="665"/>
                    </a:lnTo>
                    <a:lnTo>
                      <a:pt x="5975" y="674"/>
                    </a:lnTo>
                    <a:lnTo>
                      <a:pt x="5908" y="684"/>
                    </a:lnTo>
                    <a:lnTo>
                      <a:pt x="5842" y="693"/>
                    </a:lnTo>
                    <a:lnTo>
                      <a:pt x="5775" y="703"/>
                    </a:lnTo>
                    <a:lnTo>
                      <a:pt x="5709" y="713"/>
                    </a:lnTo>
                    <a:lnTo>
                      <a:pt x="5567" y="743"/>
                    </a:lnTo>
                    <a:lnTo>
                      <a:pt x="5427" y="774"/>
                    </a:lnTo>
                    <a:lnTo>
                      <a:pt x="5288" y="806"/>
                    </a:lnTo>
                    <a:lnTo>
                      <a:pt x="5151" y="839"/>
                    </a:lnTo>
                    <a:lnTo>
                      <a:pt x="5015" y="871"/>
                    </a:lnTo>
                    <a:lnTo>
                      <a:pt x="4879" y="906"/>
                    </a:lnTo>
                    <a:lnTo>
                      <a:pt x="4744" y="942"/>
                    </a:lnTo>
                    <a:lnTo>
                      <a:pt x="4610" y="980"/>
                    </a:lnTo>
                    <a:lnTo>
                      <a:pt x="4477" y="1018"/>
                    </a:lnTo>
                    <a:lnTo>
                      <a:pt x="4343" y="1058"/>
                    </a:lnTo>
                    <a:lnTo>
                      <a:pt x="4210" y="1100"/>
                    </a:lnTo>
                    <a:lnTo>
                      <a:pt x="4078" y="1144"/>
                    </a:lnTo>
                    <a:lnTo>
                      <a:pt x="3944" y="1189"/>
                    </a:lnTo>
                    <a:lnTo>
                      <a:pt x="3811" y="1237"/>
                    </a:lnTo>
                    <a:lnTo>
                      <a:pt x="3678" y="1288"/>
                    </a:lnTo>
                    <a:lnTo>
                      <a:pt x="3543" y="1340"/>
                    </a:lnTo>
                    <a:lnTo>
                      <a:pt x="3456" y="1381"/>
                    </a:lnTo>
                    <a:lnTo>
                      <a:pt x="3370" y="1423"/>
                    </a:lnTo>
                    <a:lnTo>
                      <a:pt x="3286" y="1465"/>
                    </a:lnTo>
                    <a:lnTo>
                      <a:pt x="3202" y="1509"/>
                    </a:lnTo>
                    <a:lnTo>
                      <a:pt x="3120" y="1552"/>
                    </a:lnTo>
                    <a:lnTo>
                      <a:pt x="3039" y="1597"/>
                    </a:lnTo>
                    <a:lnTo>
                      <a:pt x="2958" y="1642"/>
                    </a:lnTo>
                    <a:lnTo>
                      <a:pt x="2880" y="1689"/>
                    </a:lnTo>
                    <a:lnTo>
                      <a:pt x="2801" y="1738"/>
                    </a:lnTo>
                    <a:lnTo>
                      <a:pt x="2724" y="1786"/>
                    </a:lnTo>
                    <a:lnTo>
                      <a:pt x="2646" y="1838"/>
                    </a:lnTo>
                    <a:lnTo>
                      <a:pt x="2570" y="1891"/>
                    </a:lnTo>
                    <a:lnTo>
                      <a:pt x="2495" y="1946"/>
                    </a:lnTo>
                    <a:lnTo>
                      <a:pt x="2419" y="2003"/>
                    </a:lnTo>
                    <a:lnTo>
                      <a:pt x="2344" y="2062"/>
                    </a:lnTo>
                    <a:lnTo>
                      <a:pt x="2270" y="2123"/>
                    </a:lnTo>
                    <a:lnTo>
                      <a:pt x="2235" y="2155"/>
                    </a:lnTo>
                    <a:lnTo>
                      <a:pt x="2202" y="2188"/>
                    </a:lnTo>
                    <a:lnTo>
                      <a:pt x="2169" y="2220"/>
                    </a:lnTo>
                    <a:lnTo>
                      <a:pt x="2138" y="2253"/>
                    </a:lnTo>
                    <a:lnTo>
                      <a:pt x="2107" y="2286"/>
                    </a:lnTo>
                    <a:lnTo>
                      <a:pt x="2077" y="2319"/>
                    </a:lnTo>
                    <a:lnTo>
                      <a:pt x="2047" y="2351"/>
                    </a:lnTo>
                    <a:lnTo>
                      <a:pt x="2018" y="2384"/>
                    </a:lnTo>
                    <a:lnTo>
                      <a:pt x="1961" y="2452"/>
                    </a:lnTo>
                    <a:lnTo>
                      <a:pt x="1905" y="2521"/>
                    </a:lnTo>
                    <a:lnTo>
                      <a:pt x="1850" y="2593"/>
                    </a:lnTo>
                    <a:lnTo>
                      <a:pt x="1794" y="2667"/>
                    </a:lnTo>
                    <a:lnTo>
                      <a:pt x="1774" y="2701"/>
                    </a:lnTo>
                    <a:lnTo>
                      <a:pt x="1755" y="2735"/>
                    </a:lnTo>
                    <a:lnTo>
                      <a:pt x="1735" y="2769"/>
                    </a:lnTo>
                    <a:lnTo>
                      <a:pt x="1716" y="2804"/>
                    </a:lnTo>
                    <a:lnTo>
                      <a:pt x="1696" y="2838"/>
                    </a:lnTo>
                    <a:lnTo>
                      <a:pt x="1677" y="2872"/>
                    </a:lnTo>
                    <a:lnTo>
                      <a:pt x="1656" y="2907"/>
                    </a:lnTo>
                    <a:lnTo>
                      <a:pt x="1637" y="2941"/>
                    </a:lnTo>
                    <a:lnTo>
                      <a:pt x="1611" y="3003"/>
                    </a:lnTo>
                    <a:lnTo>
                      <a:pt x="1591" y="3052"/>
                    </a:lnTo>
                    <a:lnTo>
                      <a:pt x="1574" y="3095"/>
                    </a:lnTo>
                    <a:lnTo>
                      <a:pt x="1559" y="3135"/>
                    </a:lnTo>
                    <a:lnTo>
                      <a:pt x="1544" y="3177"/>
                    </a:lnTo>
                    <a:lnTo>
                      <a:pt x="1527" y="3228"/>
                    </a:lnTo>
                    <a:lnTo>
                      <a:pt x="1506" y="3291"/>
                    </a:lnTo>
                    <a:lnTo>
                      <a:pt x="1480" y="3372"/>
                    </a:lnTo>
                    <a:lnTo>
                      <a:pt x="1465" y="3446"/>
                    </a:lnTo>
                    <a:lnTo>
                      <a:pt x="1453" y="3518"/>
                    </a:lnTo>
                    <a:lnTo>
                      <a:pt x="1442" y="3589"/>
                    </a:lnTo>
                    <a:lnTo>
                      <a:pt x="1434" y="3659"/>
                    </a:lnTo>
                    <a:lnTo>
                      <a:pt x="1427" y="3728"/>
                    </a:lnTo>
                    <a:lnTo>
                      <a:pt x="1422" y="3797"/>
                    </a:lnTo>
                    <a:lnTo>
                      <a:pt x="1418" y="3864"/>
                    </a:lnTo>
                    <a:lnTo>
                      <a:pt x="1417" y="3932"/>
                    </a:lnTo>
                    <a:lnTo>
                      <a:pt x="1416" y="4001"/>
                    </a:lnTo>
                    <a:lnTo>
                      <a:pt x="1417" y="4069"/>
                    </a:lnTo>
                    <a:lnTo>
                      <a:pt x="1420" y="4138"/>
                    </a:lnTo>
                    <a:lnTo>
                      <a:pt x="1423" y="4208"/>
                    </a:lnTo>
                    <a:lnTo>
                      <a:pt x="1428" y="4279"/>
                    </a:lnTo>
                    <a:lnTo>
                      <a:pt x="1435" y="4350"/>
                    </a:lnTo>
                    <a:lnTo>
                      <a:pt x="1442" y="4423"/>
                    </a:lnTo>
                    <a:lnTo>
                      <a:pt x="1451" y="4498"/>
                    </a:lnTo>
                    <a:lnTo>
                      <a:pt x="1454" y="4511"/>
                    </a:lnTo>
                    <a:lnTo>
                      <a:pt x="1457" y="4523"/>
                    </a:lnTo>
                    <a:lnTo>
                      <a:pt x="1459" y="4535"/>
                    </a:lnTo>
                    <a:lnTo>
                      <a:pt x="1462" y="4547"/>
                    </a:lnTo>
                    <a:lnTo>
                      <a:pt x="1465" y="4560"/>
                    </a:lnTo>
                    <a:lnTo>
                      <a:pt x="1468" y="4573"/>
                    </a:lnTo>
                    <a:lnTo>
                      <a:pt x="1471" y="4584"/>
                    </a:lnTo>
                    <a:lnTo>
                      <a:pt x="1474" y="4597"/>
                    </a:lnTo>
                    <a:lnTo>
                      <a:pt x="0" y="4597"/>
                    </a:lnTo>
                    <a:close/>
                    <a:moveTo>
                      <a:pt x="4400" y="4597"/>
                    </a:moveTo>
                    <a:lnTo>
                      <a:pt x="4341" y="4540"/>
                    </a:lnTo>
                    <a:lnTo>
                      <a:pt x="4284" y="4482"/>
                    </a:lnTo>
                    <a:lnTo>
                      <a:pt x="4227" y="4424"/>
                    </a:lnTo>
                    <a:lnTo>
                      <a:pt x="4171" y="4365"/>
                    </a:lnTo>
                    <a:lnTo>
                      <a:pt x="4117" y="4306"/>
                    </a:lnTo>
                    <a:lnTo>
                      <a:pt x="4064" y="4247"/>
                    </a:lnTo>
                    <a:lnTo>
                      <a:pt x="4012" y="4187"/>
                    </a:lnTo>
                    <a:lnTo>
                      <a:pt x="3960" y="4126"/>
                    </a:lnTo>
                    <a:lnTo>
                      <a:pt x="3941" y="4095"/>
                    </a:lnTo>
                    <a:lnTo>
                      <a:pt x="3921" y="4065"/>
                    </a:lnTo>
                    <a:lnTo>
                      <a:pt x="3902" y="4034"/>
                    </a:lnTo>
                    <a:lnTo>
                      <a:pt x="3881" y="4003"/>
                    </a:lnTo>
                    <a:lnTo>
                      <a:pt x="3862" y="3974"/>
                    </a:lnTo>
                    <a:lnTo>
                      <a:pt x="3842" y="3943"/>
                    </a:lnTo>
                    <a:lnTo>
                      <a:pt x="3823" y="3912"/>
                    </a:lnTo>
                    <a:lnTo>
                      <a:pt x="3803" y="3881"/>
                    </a:lnTo>
                    <a:lnTo>
                      <a:pt x="3793" y="3862"/>
                    </a:lnTo>
                    <a:lnTo>
                      <a:pt x="3784" y="3842"/>
                    </a:lnTo>
                    <a:lnTo>
                      <a:pt x="3773" y="3822"/>
                    </a:lnTo>
                    <a:lnTo>
                      <a:pt x="3764" y="3803"/>
                    </a:lnTo>
                    <a:lnTo>
                      <a:pt x="3754" y="3783"/>
                    </a:lnTo>
                    <a:lnTo>
                      <a:pt x="3745" y="3764"/>
                    </a:lnTo>
                    <a:lnTo>
                      <a:pt x="3735" y="3745"/>
                    </a:lnTo>
                    <a:lnTo>
                      <a:pt x="3724" y="3724"/>
                    </a:lnTo>
                    <a:lnTo>
                      <a:pt x="3706" y="3671"/>
                    </a:lnTo>
                    <a:lnTo>
                      <a:pt x="3688" y="3621"/>
                    </a:lnTo>
                    <a:lnTo>
                      <a:pt x="3672" y="3571"/>
                    </a:lnTo>
                    <a:lnTo>
                      <a:pt x="3659" y="3523"/>
                    </a:lnTo>
                    <a:lnTo>
                      <a:pt x="3646" y="3476"/>
                    </a:lnTo>
                    <a:lnTo>
                      <a:pt x="3635" y="3430"/>
                    </a:lnTo>
                    <a:lnTo>
                      <a:pt x="3626" y="3383"/>
                    </a:lnTo>
                    <a:lnTo>
                      <a:pt x="3617" y="3337"/>
                    </a:lnTo>
                    <a:lnTo>
                      <a:pt x="3612" y="3292"/>
                    </a:lnTo>
                    <a:lnTo>
                      <a:pt x="3608" y="3245"/>
                    </a:lnTo>
                    <a:lnTo>
                      <a:pt x="3604" y="3199"/>
                    </a:lnTo>
                    <a:lnTo>
                      <a:pt x="3603" y="3150"/>
                    </a:lnTo>
                    <a:lnTo>
                      <a:pt x="3604" y="3101"/>
                    </a:lnTo>
                    <a:lnTo>
                      <a:pt x="3607" y="3049"/>
                    </a:lnTo>
                    <a:lnTo>
                      <a:pt x="3611" y="2996"/>
                    </a:lnTo>
                    <a:lnTo>
                      <a:pt x="3617" y="2941"/>
                    </a:lnTo>
                    <a:lnTo>
                      <a:pt x="3627" y="2905"/>
                    </a:lnTo>
                    <a:lnTo>
                      <a:pt x="3637" y="2869"/>
                    </a:lnTo>
                    <a:lnTo>
                      <a:pt x="3648" y="2833"/>
                    </a:lnTo>
                    <a:lnTo>
                      <a:pt x="3660" y="2797"/>
                    </a:lnTo>
                    <a:lnTo>
                      <a:pt x="3672" y="2762"/>
                    </a:lnTo>
                    <a:lnTo>
                      <a:pt x="3686" y="2728"/>
                    </a:lnTo>
                    <a:lnTo>
                      <a:pt x="3700" y="2693"/>
                    </a:lnTo>
                    <a:lnTo>
                      <a:pt x="3714" y="2659"/>
                    </a:lnTo>
                    <a:lnTo>
                      <a:pt x="3729" y="2625"/>
                    </a:lnTo>
                    <a:lnTo>
                      <a:pt x="3745" y="2591"/>
                    </a:lnTo>
                    <a:lnTo>
                      <a:pt x="3760" y="2558"/>
                    </a:lnTo>
                    <a:lnTo>
                      <a:pt x="3777" y="2525"/>
                    </a:lnTo>
                    <a:lnTo>
                      <a:pt x="3794" y="2492"/>
                    </a:lnTo>
                    <a:lnTo>
                      <a:pt x="3812" y="2460"/>
                    </a:lnTo>
                    <a:lnTo>
                      <a:pt x="3830" y="2428"/>
                    </a:lnTo>
                    <a:lnTo>
                      <a:pt x="3850" y="2396"/>
                    </a:lnTo>
                    <a:lnTo>
                      <a:pt x="3889" y="2333"/>
                    </a:lnTo>
                    <a:lnTo>
                      <a:pt x="3929" y="2272"/>
                    </a:lnTo>
                    <a:lnTo>
                      <a:pt x="3972" y="2211"/>
                    </a:lnTo>
                    <a:lnTo>
                      <a:pt x="4015" y="2152"/>
                    </a:lnTo>
                    <a:lnTo>
                      <a:pt x="4061" y="2093"/>
                    </a:lnTo>
                    <a:lnTo>
                      <a:pt x="4107" y="2036"/>
                    </a:lnTo>
                    <a:lnTo>
                      <a:pt x="4156" y="1978"/>
                    </a:lnTo>
                    <a:lnTo>
                      <a:pt x="4205" y="1923"/>
                    </a:lnTo>
                    <a:lnTo>
                      <a:pt x="4236" y="1894"/>
                    </a:lnTo>
                    <a:lnTo>
                      <a:pt x="4268" y="1865"/>
                    </a:lnTo>
                    <a:lnTo>
                      <a:pt x="4298" y="1836"/>
                    </a:lnTo>
                    <a:lnTo>
                      <a:pt x="4330" y="1808"/>
                    </a:lnTo>
                    <a:lnTo>
                      <a:pt x="4361" y="1779"/>
                    </a:lnTo>
                    <a:lnTo>
                      <a:pt x="4393" y="1750"/>
                    </a:lnTo>
                    <a:lnTo>
                      <a:pt x="4424" y="1722"/>
                    </a:lnTo>
                    <a:lnTo>
                      <a:pt x="4455" y="1693"/>
                    </a:lnTo>
                    <a:lnTo>
                      <a:pt x="4517" y="1653"/>
                    </a:lnTo>
                    <a:lnTo>
                      <a:pt x="4578" y="1615"/>
                    </a:lnTo>
                    <a:lnTo>
                      <a:pt x="4640" y="1577"/>
                    </a:lnTo>
                    <a:lnTo>
                      <a:pt x="4702" y="1541"/>
                    </a:lnTo>
                    <a:lnTo>
                      <a:pt x="4732" y="1524"/>
                    </a:lnTo>
                    <a:lnTo>
                      <a:pt x="4763" y="1508"/>
                    </a:lnTo>
                    <a:lnTo>
                      <a:pt x="4795" y="1492"/>
                    </a:lnTo>
                    <a:lnTo>
                      <a:pt x="4828" y="1476"/>
                    </a:lnTo>
                    <a:lnTo>
                      <a:pt x="4861" y="1460"/>
                    </a:lnTo>
                    <a:lnTo>
                      <a:pt x="4895" y="1446"/>
                    </a:lnTo>
                    <a:lnTo>
                      <a:pt x="4929" y="1431"/>
                    </a:lnTo>
                    <a:lnTo>
                      <a:pt x="4965" y="1418"/>
                    </a:lnTo>
                    <a:lnTo>
                      <a:pt x="5009" y="1407"/>
                    </a:lnTo>
                    <a:lnTo>
                      <a:pt x="5053" y="1397"/>
                    </a:lnTo>
                    <a:lnTo>
                      <a:pt x="5095" y="1388"/>
                    </a:lnTo>
                    <a:lnTo>
                      <a:pt x="5138" y="1380"/>
                    </a:lnTo>
                    <a:lnTo>
                      <a:pt x="5179" y="1373"/>
                    </a:lnTo>
                    <a:lnTo>
                      <a:pt x="5221" y="1368"/>
                    </a:lnTo>
                    <a:lnTo>
                      <a:pt x="5263" y="1362"/>
                    </a:lnTo>
                    <a:lnTo>
                      <a:pt x="5304" y="1359"/>
                    </a:lnTo>
                    <a:lnTo>
                      <a:pt x="5346" y="1357"/>
                    </a:lnTo>
                    <a:lnTo>
                      <a:pt x="5387" y="1355"/>
                    </a:lnTo>
                    <a:lnTo>
                      <a:pt x="5429" y="1355"/>
                    </a:lnTo>
                    <a:lnTo>
                      <a:pt x="5472" y="1356"/>
                    </a:lnTo>
                    <a:lnTo>
                      <a:pt x="5515" y="1357"/>
                    </a:lnTo>
                    <a:lnTo>
                      <a:pt x="5560" y="1360"/>
                    </a:lnTo>
                    <a:lnTo>
                      <a:pt x="5604" y="1364"/>
                    </a:lnTo>
                    <a:lnTo>
                      <a:pt x="5650" y="1370"/>
                    </a:lnTo>
                    <a:lnTo>
                      <a:pt x="5682" y="1379"/>
                    </a:lnTo>
                    <a:lnTo>
                      <a:pt x="5709" y="1389"/>
                    </a:lnTo>
                    <a:lnTo>
                      <a:pt x="5721" y="1394"/>
                    </a:lnTo>
                    <a:lnTo>
                      <a:pt x="5733" y="1400"/>
                    </a:lnTo>
                    <a:lnTo>
                      <a:pt x="5742" y="1408"/>
                    </a:lnTo>
                    <a:lnTo>
                      <a:pt x="5750" y="1415"/>
                    </a:lnTo>
                    <a:lnTo>
                      <a:pt x="5756" y="1424"/>
                    </a:lnTo>
                    <a:lnTo>
                      <a:pt x="5761" y="1434"/>
                    </a:lnTo>
                    <a:lnTo>
                      <a:pt x="5763" y="1440"/>
                    </a:lnTo>
                    <a:lnTo>
                      <a:pt x="5764" y="1445"/>
                    </a:lnTo>
                    <a:lnTo>
                      <a:pt x="5765" y="1450"/>
                    </a:lnTo>
                    <a:lnTo>
                      <a:pt x="5765" y="1457"/>
                    </a:lnTo>
                    <a:lnTo>
                      <a:pt x="5763" y="1470"/>
                    </a:lnTo>
                    <a:lnTo>
                      <a:pt x="5759" y="1485"/>
                    </a:lnTo>
                    <a:lnTo>
                      <a:pt x="5753" y="1502"/>
                    </a:lnTo>
                    <a:lnTo>
                      <a:pt x="5743" y="1521"/>
                    </a:lnTo>
                    <a:lnTo>
                      <a:pt x="5703" y="1553"/>
                    </a:lnTo>
                    <a:lnTo>
                      <a:pt x="5664" y="1586"/>
                    </a:lnTo>
                    <a:lnTo>
                      <a:pt x="5626" y="1620"/>
                    </a:lnTo>
                    <a:lnTo>
                      <a:pt x="5587" y="1655"/>
                    </a:lnTo>
                    <a:lnTo>
                      <a:pt x="5550" y="1690"/>
                    </a:lnTo>
                    <a:lnTo>
                      <a:pt x="5514" y="1725"/>
                    </a:lnTo>
                    <a:lnTo>
                      <a:pt x="5478" y="1761"/>
                    </a:lnTo>
                    <a:lnTo>
                      <a:pt x="5443" y="1798"/>
                    </a:lnTo>
                    <a:lnTo>
                      <a:pt x="5408" y="1835"/>
                    </a:lnTo>
                    <a:lnTo>
                      <a:pt x="5374" y="1873"/>
                    </a:lnTo>
                    <a:lnTo>
                      <a:pt x="5340" y="1911"/>
                    </a:lnTo>
                    <a:lnTo>
                      <a:pt x="5306" y="1950"/>
                    </a:lnTo>
                    <a:lnTo>
                      <a:pt x="5241" y="2028"/>
                    </a:lnTo>
                    <a:lnTo>
                      <a:pt x="5176" y="2109"/>
                    </a:lnTo>
                    <a:lnTo>
                      <a:pt x="5148" y="2150"/>
                    </a:lnTo>
                    <a:lnTo>
                      <a:pt x="5122" y="2192"/>
                    </a:lnTo>
                    <a:lnTo>
                      <a:pt x="5096" y="2234"/>
                    </a:lnTo>
                    <a:lnTo>
                      <a:pt x="5073" y="2275"/>
                    </a:lnTo>
                    <a:lnTo>
                      <a:pt x="5052" y="2316"/>
                    </a:lnTo>
                    <a:lnTo>
                      <a:pt x="5032" y="2358"/>
                    </a:lnTo>
                    <a:lnTo>
                      <a:pt x="5012" y="2399"/>
                    </a:lnTo>
                    <a:lnTo>
                      <a:pt x="4996" y="2442"/>
                    </a:lnTo>
                    <a:lnTo>
                      <a:pt x="4989" y="2463"/>
                    </a:lnTo>
                    <a:lnTo>
                      <a:pt x="4982" y="2485"/>
                    </a:lnTo>
                    <a:lnTo>
                      <a:pt x="4975" y="2506"/>
                    </a:lnTo>
                    <a:lnTo>
                      <a:pt x="4970" y="2528"/>
                    </a:lnTo>
                    <a:lnTo>
                      <a:pt x="4965" y="2551"/>
                    </a:lnTo>
                    <a:lnTo>
                      <a:pt x="4960" y="2573"/>
                    </a:lnTo>
                    <a:lnTo>
                      <a:pt x="4956" y="2595"/>
                    </a:lnTo>
                    <a:lnTo>
                      <a:pt x="4953" y="2619"/>
                    </a:lnTo>
                    <a:lnTo>
                      <a:pt x="4950" y="2642"/>
                    </a:lnTo>
                    <a:lnTo>
                      <a:pt x="4948" y="2665"/>
                    </a:lnTo>
                    <a:lnTo>
                      <a:pt x="4947" y="2690"/>
                    </a:lnTo>
                    <a:lnTo>
                      <a:pt x="4946" y="2713"/>
                    </a:lnTo>
                    <a:lnTo>
                      <a:pt x="4946" y="2737"/>
                    </a:lnTo>
                    <a:lnTo>
                      <a:pt x="4947" y="2763"/>
                    </a:lnTo>
                    <a:lnTo>
                      <a:pt x="4948" y="2788"/>
                    </a:lnTo>
                    <a:lnTo>
                      <a:pt x="4950" y="2814"/>
                    </a:lnTo>
                    <a:lnTo>
                      <a:pt x="4958" y="2841"/>
                    </a:lnTo>
                    <a:lnTo>
                      <a:pt x="4969" y="2872"/>
                    </a:lnTo>
                    <a:lnTo>
                      <a:pt x="4982" y="2904"/>
                    </a:lnTo>
                    <a:lnTo>
                      <a:pt x="4996" y="2938"/>
                    </a:lnTo>
                    <a:lnTo>
                      <a:pt x="5012" y="2972"/>
                    </a:lnTo>
                    <a:lnTo>
                      <a:pt x="5030" y="3007"/>
                    </a:lnTo>
                    <a:lnTo>
                      <a:pt x="5051" y="3041"/>
                    </a:lnTo>
                    <a:lnTo>
                      <a:pt x="5072" y="3075"/>
                    </a:lnTo>
                    <a:lnTo>
                      <a:pt x="5083" y="3090"/>
                    </a:lnTo>
                    <a:lnTo>
                      <a:pt x="5095" y="3105"/>
                    </a:lnTo>
                    <a:lnTo>
                      <a:pt x="5107" y="3121"/>
                    </a:lnTo>
                    <a:lnTo>
                      <a:pt x="5120" y="3135"/>
                    </a:lnTo>
                    <a:lnTo>
                      <a:pt x="5132" y="3149"/>
                    </a:lnTo>
                    <a:lnTo>
                      <a:pt x="5146" y="3161"/>
                    </a:lnTo>
                    <a:lnTo>
                      <a:pt x="5160" y="3174"/>
                    </a:lnTo>
                    <a:lnTo>
                      <a:pt x="5174" y="3185"/>
                    </a:lnTo>
                    <a:lnTo>
                      <a:pt x="5189" y="3194"/>
                    </a:lnTo>
                    <a:lnTo>
                      <a:pt x="5202" y="3204"/>
                    </a:lnTo>
                    <a:lnTo>
                      <a:pt x="5218" y="3211"/>
                    </a:lnTo>
                    <a:lnTo>
                      <a:pt x="5233" y="3218"/>
                    </a:lnTo>
                    <a:lnTo>
                      <a:pt x="5249" y="3223"/>
                    </a:lnTo>
                    <a:lnTo>
                      <a:pt x="5265" y="3227"/>
                    </a:lnTo>
                    <a:lnTo>
                      <a:pt x="5281" y="3229"/>
                    </a:lnTo>
                    <a:lnTo>
                      <a:pt x="5298" y="3230"/>
                    </a:lnTo>
                    <a:lnTo>
                      <a:pt x="5324" y="3218"/>
                    </a:lnTo>
                    <a:lnTo>
                      <a:pt x="5345" y="3207"/>
                    </a:lnTo>
                    <a:lnTo>
                      <a:pt x="5359" y="3199"/>
                    </a:lnTo>
                    <a:lnTo>
                      <a:pt x="5373" y="3191"/>
                    </a:lnTo>
                    <a:lnTo>
                      <a:pt x="5385" y="3184"/>
                    </a:lnTo>
                    <a:lnTo>
                      <a:pt x="5395" y="3175"/>
                    </a:lnTo>
                    <a:lnTo>
                      <a:pt x="5409" y="3165"/>
                    </a:lnTo>
                    <a:lnTo>
                      <a:pt x="5425" y="3152"/>
                    </a:lnTo>
                    <a:lnTo>
                      <a:pt x="5458" y="3114"/>
                    </a:lnTo>
                    <a:lnTo>
                      <a:pt x="5503" y="3060"/>
                    </a:lnTo>
                    <a:lnTo>
                      <a:pt x="5564" y="2983"/>
                    </a:lnTo>
                    <a:lnTo>
                      <a:pt x="5647" y="2879"/>
                    </a:lnTo>
                    <a:lnTo>
                      <a:pt x="5755" y="2744"/>
                    </a:lnTo>
                    <a:lnTo>
                      <a:pt x="5895" y="2570"/>
                    </a:lnTo>
                    <a:lnTo>
                      <a:pt x="6069" y="2354"/>
                    </a:lnTo>
                    <a:lnTo>
                      <a:pt x="6283" y="2089"/>
                    </a:lnTo>
                    <a:lnTo>
                      <a:pt x="6325" y="2042"/>
                    </a:lnTo>
                    <a:lnTo>
                      <a:pt x="6368" y="1996"/>
                    </a:lnTo>
                    <a:lnTo>
                      <a:pt x="6411" y="1951"/>
                    </a:lnTo>
                    <a:lnTo>
                      <a:pt x="6454" y="1905"/>
                    </a:lnTo>
                    <a:lnTo>
                      <a:pt x="6499" y="1861"/>
                    </a:lnTo>
                    <a:lnTo>
                      <a:pt x="6543" y="1817"/>
                    </a:lnTo>
                    <a:lnTo>
                      <a:pt x="6589" y="1774"/>
                    </a:lnTo>
                    <a:lnTo>
                      <a:pt x="6635" y="1730"/>
                    </a:lnTo>
                    <a:lnTo>
                      <a:pt x="6681" y="1689"/>
                    </a:lnTo>
                    <a:lnTo>
                      <a:pt x="6728" y="1646"/>
                    </a:lnTo>
                    <a:lnTo>
                      <a:pt x="6776" y="1606"/>
                    </a:lnTo>
                    <a:lnTo>
                      <a:pt x="6824" y="1566"/>
                    </a:lnTo>
                    <a:lnTo>
                      <a:pt x="6872" y="1526"/>
                    </a:lnTo>
                    <a:lnTo>
                      <a:pt x="6921" y="1486"/>
                    </a:lnTo>
                    <a:lnTo>
                      <a:pt x="6970" y="1448"/>
                    </a:lnTo>
                    <a:lnTo>
                      <a:pt x="7021" y="1410"/>
                    </a:lnTo>
                    <a:lnTo>
                      <a:pt x="7071" y="1373"/>
                    </a:lnTo>
                    <a:lnTo>
                      <a:pt x="7122" y="1337"/>
                    </a:lnTo>
                    <a:lnTo>
                      <a:pt x="7174" y="1301"/>
                    </a:lnTo>
                    <a:lnTo>
                      <a:pt x="7226" y="1266"/>
                    </a:lnTo>
                    <a:lnTo>
                      <a:pt x="7278" y="1231"/>
                    </a:lnTo>
                    <a:lnTo>
                      <a:pt x="7331" y="1197"/>
                    </a:lnTo>
                    <a:lnTo>
                      <a:pt x="7384" y="1164"/>
                    </a:lnTo>
                    <a:lnTo>
                      <a:pt x="7438" y="1132"/>
                    </a:lnTo>
                    <a:lnTo>
                      <a:pt x="7492" y="1100"/>
                    </a:lnTo>
                    <a:lnTo>
                      <a:pt x="7547" y="1070"/>
                    </a:lnTo>
                    <a:lnTo>
                      <a:pt x="7602" y="1039"/>
                    </a:lnTo>
                    <a:lnTo>
                      <a:pt x="7657" y="1009"/>
                    </a:lnTo>
                    <a:lnTo>
                      <a:pt x="7714" y="981"/>
                    </a:lnTo>
                    <a:lnTo>
                      <a:pt x="7771" y="953"/>
                    </a:lnTo>
                    <a:lnTo>
                      <a:pt x="7827" y="925"/>
                    </a:lnTo>
                    <a:lnTo>
                      <a:pt x="7886" y="899"/>
                    </a:lnTo>
                    <a:lnTo>
                      <a:pt x="7982" y="874"/>
                    </a:lnTo>
                    <a:lnTo>
                      <a:pt x="8056" y="853"/>
                    </a:lnTo>
                    <a:lnTo>
                      <a:pt x="8112" y="840"/>
                    </a:lnTo>
                    <a:lnTo>
                      <a:pt x="8153" y="829"/>
                    </a:lnTo>
                    <a:lnTo>
                      <a:pt x="8183" y="823"/>
                    </a:lnTo>
                    <a:lnTo>
                      <a:pt x="8208" y="817"/>
                    </a:lnTo>
                    <a:lnTo>
                      <a:pt x="8231" y="814"/>
                    </a:lnTo>
                    <a:lnTo>
                      <a:pt x="8258" y="811"/>
                    </a:lnTo>
                    <a:lnTo>
                      <a:pt x="8322" y="812"/>
                    </a:lnTo>
                    <a:lnTo>
                      <a:pt x="8383" y="814"/>
                    </a:lnTo>
                    <a:lnTo>
                      <a:pt x="8443" y="819"/>
                    </a:lnTo>
                    <a:lnTo>
                      <a:pt x="8501" y="826"/>
                    </a:lnTo>
                    <a:lnTo>
                      <a:pt x="8560" y="833"/>
                    </a:lnTo>
                    <a:lnTo>
                      <a:pt x="8621" y="843"/>
                    </a:lnTo>
                    <a:lnTo>
                      <a:pt x="8682" y="853"/>
                    </a:lnTo>
                    <a:lnTo>
                      <a:pt x="8748" y="865"/>
                    </a:lnTo>
                    <a:lnTo>
                      <a:pt x="8729" y="885"/>
                    </a:lnTo>
                    <a:lnTo>
                      <a:pt x="8710" y="906"/>
                    </a:lnTo>
                    <a:lnTo>
                      <a:pt x="8691" y="928"/>
                    </a:lnTo>
                    <a:lnTo>
                      <a:pt x="8672" y="948"/>
                    </a:lnTo>
                    <a:lnTo>
                      <a:pt x="8653" y="969"/>
                    </a:lnTo>
                    <a:lnTo>
                      <a:pt x="8634" y="990"/>
                    </a:lnTo>
                    <a:lnTo>
                      <a:pt x="8615" y="1010"/>
                    </a:lnTo>
                    <a:lnTo>
                      <a:pt x="8595" y="1031"/>
                    </a:lnTo>
                    <a:lnTo>
                      <a:pt x="8328" y="1260"/>
                    </a:lnTo>
                    <a:lnTo>
                      <a:pt x="8059" y="1489"/>
                    </a:lnTo>
                    <a:lnTo>
                      <a:pt x="7924" y="1605"/>
                    </a:lnTo>
                    <a:lnTo>
                      <a:pt x="7790" y="1721"/>
                    </a:lnTo>
                    <a:lnTo>
                      <a:pt x="7657" y="1837"/>
                    </a:lnTo>
                    <a:lnTo>
                      <a:pt x="7526" y="1955"/>
                    </a:lnTo>
                    <a:lnTo>
                      <a:pt x="7460" y="2014"/>
                    </a:lnTo>
                    <a:lnTo>
                      <a:pt x="7395" y="2075"/>
                    </a:lnTo>
                    <a:lnTo>
                      <a:pt x="7331" y="2135"/>
                    </a:lnTo>
                    <a:lnTo>
                      <a:pt x="7267" y="2196"/>
                    </a:lnTo>
                    <a:lnTo>
                      <a:pt x="7204" y="2257"/>
                    </a:lnTo>
                    <a:lnTo>
                      <a:pt x="7142" y="2320"/>
                    </a:lnTo>
                    <a:lnTo>
                      <a:pt x="7079" y="2382"/>
                    </a:lnTo>
                    <a:lnTo>
                      <a:pt x="7018" y="2446"/>
                    </a:lnTo>
                    <a:lnTo>
                      <a:pt x="6957" y="2509"/>
                    </a:lnTo>
                    <a:lnTo>
                      <a:pt x="6898" y="2574"/>
                    </a:lnTo>
                    <a:lnTo>
                      <a:pt x="6838" y="2640"/>
                    </a:lnTo>
                    <a:lnTo>
                      <a:pt x="6780" y="2707"/>
                    </a:lnTo>
                    <a:lnTo>
                      <a:pt x="6723" y="2773"/>
                    </a:lnTo>
                    <a:lnTo>
                      <a:pt x="6667" y="2841"/>
                    </a:lnTo>
                    <a:lnTo>
                      <a:pt x="6611" y="2910"/>
                    </a:lnTo>
                    <a:lnTo>
                      <a:pt x="6557" y="2980"/>
                    </a:lnTo>
                    <a:lnTo>
                      <a:pt x="6528" y="3028"/>
                    </a:lnTo>
                    <a:lnTo>
                      <a:pt x="6499" y="3076"/>
                    </a:lnTo>
                    <a:lnTo>
                      <a:pt x="6469" y="3123"/>
                    </a:lnTo>
                    <a:lnTo>
                      <a:pt x="6439" y="3171"/>
                    </a:lnTo>
                    <a:lnTo>
                      <a:pt x="6410" y="3219"/>
                    </a:lnTo>
                    <a:lnTo>
                      <a:pt x="6381" y="3267"/>
                    </a:lnTo>
                    <a:lnTo>
                      <a:pt x="6351" y="3315"/>
                    </a:lnTo>
                    <a:lnTo>
                      <a:pt x="6322" y="3363"/>
                    </a:lnTo>
                    <a:lnTo>
                      <a:pt x="6300" y="3407"/>
                    </a:lnTo>
                    <a:lnTo>
                      <a:pt x="6280" y="3453"/>
                    </a:lnTo>
                    <a:lnTo>
                      <a:pt x="6260" y="3499"/>
                    </a:lnTo>
                    <a:lnTo>
                      <a:pt x="6241" y="3544"/>
                    </a:lnTo>
                    <a:lnTo>
                      <a:pt x="6223" y="3590"/>
                    </a:lnTo>
                    <a:lnTo>
                      <a:pt x="6205" y="3634"/>
                    </a:lnTo>
                    <a:lnTo>
                      <a:pt x="6188" y="3681"/>
                    </a:lnTo>
                    <a:lnTo>
                      <a:pt x="6172" y="3727"/>
                    </a:lnTo>
                    <a:lnTo>
                      <a:pt x="6156" y="3772"/>
                    </a:lnTo>
                    <a:lnTo>
                      <a:pt x="6141" y="3819"/>
                    </a:lnTo>
                    <a:lnTo>
                      <a:pt x="6126" y="3865"/>
                    </a:lnTo>
                    <a:lnTo>
                      <a:pt x="6114" y="3913"/>
                    </a:lnTo>
                    <a:lnTo>
                      <a:pt x="6101" y="3961"/>
                    </a:lnTo>
                    <a:lnTo>
                      <a:pt x="6088" y="4009"/>
                    </a:lnTo>
                    <a:lnTo>
                      <a:pt x="6078" y="4057"/>
                    </a:lnTo>
                    <a:lnTo>
                      <a:pt x="6067" y="4107"/>
                    </a:lnTo>
                    <a:lnTo>
                      <a:pt x="6068" y="4112"/>
                    </a:lnTo>
                    <a:lnTo>
                      <a:pt x="6068" y="4118"/>
                    </a:lnTo>
                    <a:lnTo>
                      <a:pt x="6069" y="4123"/>
                    </a:lnTo>
                    <a:lnTo>
                      <a:pt x="6069" y="4129"/>
                    </a:lnTo>
                    <a:lnTo>
                      <a:pt x="6070" y="4135"/>
                    </a:lnTo>
                    <a:lnTo>
                      <a:pt x="6071" y="4140"/>
                    </a:lnTo>
                    <a:lnTo>
                      <a:pt x="6071" y="4145"/>
                    </a:lnTo>
                    <a:lnTo>
                      <a:pt x="6072" y="4151"/>
                    </a:lnTo>
                    <a:lnTo>
                      <a:pt x="6200" y="4203"/>
                    </a:lnTo>
                    <a:lnTo>
                      <a:pt x="6299" y="4244"/>
                    </a:lnTo>
                    <a:lnTo>
                      <a:pt x="6383" y="4277"/>
                    </a:lnTo>
                    <a:lnTo>
                      <a:pt x="6460" y="4308"/>
                    </a:lnTo>
                    <a:lnTo>
                      <a:pt x="6537" y="4337"/>
                    </a:lnTo>
                    <a:lnTo>
                      <a:pt x="6626" y="4371"/>
                    </a:lnTo>
                    <a:lnTo>
                      <a:pt x="6737" y="4411"/>
                    </a:lnTo>
                    <a:lnTo>
                      <a:pt x="6877" y="4464"/>
                    </a:lnTo>
                    <a:lnTo>
                      <a:pt x="6930" y="4481"/>
                    </a:lnTo>
                    <a:lnTo>
                      <a:pt x="6983" y="4498"/>
                    </a:lnTo>
                    <a:lnTo>
                      <a:pt x="7036" y="4515"/>
                    </a:lnTo>
                    <a:lnTo>
                      <a:pt x="7089" y="4532"/>
                    </a:lnTo>
                    <a:lnTo>
                      <a:pt x="7142" y="4548"/>
                    </a:lnTo>
                    <a:lnTo>
                      <a:pt x="7195" y="4565"/>
                    </a:lnTo>
                    <a:lnTo>
                      <a:pt x="7248" y="4581"/>
                    </a:lnTo>
                    <a:lnTo>
                      <a:pt x="7301" y="4597"/>
                    </a:lnTo>
                    <a:lnTo>
                      <a:pt x="4400" y="4597"/>
                    </a:lnTo>
                    <a:close/>
                  </a:path>
                </a:pathLst>
              </a:custGeom>
              <a:solidFill>
                <a:srgbClr val="000058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haziallat.hu/terrarium/izeltlabu-fajok/a-szkarabeusz-bogar/3071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url?sa=i&amp;url=http%3A%2F%2Falapitvany.taxam.ru%2Fganajturo-bogar%2F&amp;psig=AOvVaw2I7tcs4MTJKFYUjnvx_N7Y&amp;ust=1671095910773000&amp;source=images&amp;cd=vfe&amp;ved=0CA0QjRxqFwoTCJiZhd3j-PsCFQAAAAAdAAAAABA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haziallat.hu/terrarium/izeltlabu-fajok/a-szkarabeusz-bogar/3071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url?sa=i&amp;url=http%3A%2F%2Falapitvany.taxam.ru%2Fganajturo-bogar%2F&amp;psig=AOvVaw2I7tcs4MTJKFYUjnvx_N7Y&amp;ust=1671095910773000&amp;source=images&amp;cd=vfe&amp;ved=0CA0QjRxqFwoTCJiZhd3j-PsCFQAAAAAdAAAAABAv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jungfl.org/jung-related-artwork/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hu/url?sa=i&amp;url=https%3A%2F%2Fwww.alamy.com%2Fstock-photo%2Fpraying-mantis-shape.html&amp;psig=AOvVaw18H5bf4YHgY1MrWpC6WRx6&amp;ust=1671202072620000&amp;source=images&amp;cd=vfe&amp;ved=0CA0QjRxqFwoTCKiAh43v-_sCFQAAAAAdAAAAABAP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url?sa=i&amp;url=https%3A%2F%2Fwww.gardeningknowhow.com%2Fgarden-how-to%2Fbeneficial%2Fattract-praying-mantis.htm&amp;psig=AOvVaw39C5Q_HM8LM89I9uifkvjL&amp;ust=1671096677688000&amp;source=images&amp;cd=vfe&amp;ved=0CA0QjRxqFwoTCMiP1Lnm-PsCFQAAAAAdAAAAABAJ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prizma.cafeblog.hu/2016/02/06/ami-bent-az-kint-ami-font-az-lent-is-megnyilvanul/" TargetMode="Externa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ext Box 2"/>
          <p:cNvSpPr txBox="1">
            <a:spLocks noChangeArrowheads="1"/>
          </p:cNvSpPr>
          <p:nvPr/>
        </p:nvSpPr>
        <p:spPr bwMode="auto">
          <a:xfrm>
            <a:off x="395536" y="1628800"/>
            <a:ext cx="837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hu-HU" sz="8800" b="1" i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Szinkronicitás</a:t>
            </a:r>
            <a:endParaRPr lang="hu-HU" sz="8800" b="1" i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ctr">
              <a:spcBef>
                <a:spcPts val="0"/>
              </a:spcBef>
              <a:defRPr/>
            </a:pPr>
            <a:r>
              <a:rPr lang="hu-HU" sz="7200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 </a:t>
            </a:r>
            <a:r>
              <a:rPr lang="hu-HU" sz="7200" b="1" i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yoga</a:t>
            </a:r>
            <a:r>
              <a:rPr lang="hu-HU" sz="7200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felfogásában</a:t>
            </a:r>
          </a:p>
        </p:txBody>
      </p:sp>
      <p:sp>
        <p:nvSpPr>
          <p:cNvPr id="2" name="Téglalap 1"/>
          <p:cNvSpPr/>
          <p:nvPr/>
        </p:nvSpPr>
        <p:spPr>
          <a:xfrm>
            <a:off x="3419872" y="4869160"/>
            <a:ext cx="151216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/>
              <a:t> I. L.</a:t>
            </a:r>
            <a:br>
              <a:rPr lang="en-GB" sz="3600" dirty="0"/>
            </a:br>
            <a:br>
              <a:rPr lang="hu-HU" sz="1400" b="1" dirty="0"/>
            </a:br>
            <a:r>
              <a:rPr lang="hu-HU" sz="3600" dirty="0"/>
              <a:t> </a:t>
            </a:r>
            <a:r>
              <a:rPr lang="hu-HU" sz="3600" b="1" dirty="0"/>
              <a:t>2023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8404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980728"/>
            <a:ext cx="9036496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walesi származású közgazdasági Nobel díjas alkalmazott matematikus és közgazdász Sir </a:t>
            </a:r>
            <a:r>
              <a:rPr lang="hu-HU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Clive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Granger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idősoros definíciója szerint akkor létezik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oksági kapcsolat az 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idősorok között, ha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korábbi értékeinek ismeretében javíthatjuk az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 vonatkozó előrejelzések pontosságát.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hu-HU" altLang="hu-HU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Ez az ún.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„Granger causality”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amely kissé pontosabban a következőképpen is megadható:</a:t>
            </a:r>
          </a:p>
          <a:p>
            <a:pPr marL="177800" lvl="1">
              <a:spcBef>
                <a:spcPts val="0"/>
              </a:spcBef>
              <a:spcAft>
                <a:spcPts val="400"/>
              </a:spcAft>
              <a:defRPr/>
            </a:pP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 akkor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„Granger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oka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idősornak, ha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 vonatkozó regressziós előrejelzések pontosságát javítja, amennyiben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korábbi értékei mellett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korábbi értékeit is bevonjuk a regressziós modellbe.</a:t>
            </a:r>
          </a:p>
        </p:txBody>
      </p:sp>
      <p:sp>
        <p:nvSpPr>
          <p:cNvPr id="6" name="Lekerekített téglalapbuborék 5"/>
          <p:cNvSpPr/>
          <p:nvPr/>
        </p:nvSpPr>
        <p:spPr bwMode="auto">
          <a:xfrm>
            <a:off x="93060" y="2708920"/>
            <a:ext cx="8943436" cy="4032448"/>
          </a:xfrm>
          <a:prstGeom prst="wedgeRoundRectCallout">
            <a:avLst>
              <a:gd name="adj1" fmla="val -25066"/>
              <a:gd name="adj2" fmla="val -56912"/>
              <a:gd name="adj3" fmla="val 16667"/>
            </a:avLst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2">
              <a:spcAft>
                <a:spcPts val="80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Idősornak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olyan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X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X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... X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statisztikai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megfigyelések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számsorozatát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nevezzük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amelynek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elemeit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egymást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követő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azonos hosszúságú intervallumok végén 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ún. </a:t>
            </a:r>
            <a:r>
              <a:rPr 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ekvidisztáns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módon)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regisztrál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ák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és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ez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időbeliség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adatok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fontos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tulajdonsága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2">
              <a:spcAft>
                <a:spcPts val="800"/>
              </a:spcAft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idősorok elemzését kiterjedten használják pl. meteorológiai, gazdasági/mezőgazdasági, egészségügyi, pszichológiai, biológiai etc. jelenségek vizsgálatára.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kumimoji="0" lang="en-US" sz="2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  <p:sp>
        <p:nvSpPr>
          <p:cNvPr id="5" name="Lekerekített téglalap 4"/>
          <p:cNvSpPr/>
          <p:nvPr/>
        </p:nvSpPr>
        <p:spPr bwMode="auto">
          <a:xfrm>
            <a:off x="1691680" y="1988840"/>
            <a:ext cx="1440160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33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969225"/>
            <a:ext cx="9036496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9525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Granger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előbbi eredeti definíciója hallgatólagosan feltételezi, hogy az  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altLang="hu-HU" sz="3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kapcsolatok mögött nincs olyan „harmadik” (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idősor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változó, amely hamis (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spurious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kapcsolatot okozna 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között.</a:t>
            </a:r>
          </a:p>
          <a:p>
            <a:pPr marL="177800" indent="-9525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ún. feltételes (vagy parciális)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„Granger causality”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algoritmusok már tudják ezt a problémát kezelni: megkeresik a befolyással bíró létező összes „harmadik” változókat, és a hatásukat kiszűrik.</a:t>
            </a:r>
          </a:p>
          <a:p>
            <a:pPr marL="177800" indent="-9525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IBM SPSS Statistics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28-as </a:t>
            </a:r>
            <a:r>
              <a:rPr lang="en-GB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GB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ója a 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Temporal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Causal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Modeling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(TCM) címszó alatt már tartalmazza ezeket a javított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Granger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algoritmusokat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hu-HU" altLang="hu-HU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120095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0" y="971138"/>
            <a:ext cx="9144000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Akauzális jelenségeknek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azokat a jelenségeket nevezzük, amelyekhez nem tudunk okokat rendelni (lehet, hogy vannak okai, de azokat nem ismerjük és ezért a jelenség számunkra randomnak, véletlenszerűnek tűnik: pl. fázisátalakulások vagy radioaktív bomlások a részecskék szintjén).</a:t>
            </a:r>
          </a:p>
          <a:p>
            <a:pPr marL="177800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Két esemény közötti </a:t>
            </a:r>
            <a:r>
              <a:rPr lang="hu-HU" altLang="hu-HU" sz="3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akauzális kapcsolatnak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olyan kapcsolatot nevezzük, amely esetén a két esemény közötti kapcsolat empirikusan igazolható </a:t>
            </a:r>
            <a:b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(pl. korreláltak), de közöttük közvetlen oksági kapcsolat nem mutatható ki (azaz egyik esemény sem oka, illetve okozata a másiknak).</a:t>
            </a: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</p:spTree>
    <p:extLst>
      <p:ext uri="{BB962C8B-B14F-4D97-AF65-F5344CB8AC3E}">
        <p14:creationId xmlns:p14="http://schemas.microsoft.com/office/powerpoint/2010/main" val="315353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659581" y="989012"/>
            <a:ext cx="8016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Az </a:t>
            </a: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akauzális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kapcsolatok szemléletes sémája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3068960"/>
            <a:ext cx="91440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Bár az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változók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együttjárást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mutatnak, de ez semmiféle oksági kapcsolattal nem magyarázható.</a:t>
            </a:r>
          </a:p>
          <a:p>
            <a:pPr marL="177800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ilyen esetek egy jelentős részénél azonosítható egy mindkettővel korreláló harmadik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magyarázó változó, amely előidézi az oksági szempontból „látszólagos/hamis” kapcsolatot (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Lazarsfeld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3. kritériumának megsértése).</a:t>
            </a:r>
            <a:endParaRPr 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következő diákon olyan példák láthatók, amelyeknél ilyen harmadik változó azonosítható volt.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2627784" y="2344373"/>
            <a:ext cx="4464967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hu-HU" alt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akauzális (nem-oksági)</a:t>
            </a:r>
          </a:p>
          <a:p>
            <a:pPr algn="ctr">
              <a:defRPr/>
            </a:pPr>
            <a:r>
              <a:rPr lang="hu-HU" alt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empirikus kapcsolat</a:t>
            </a:r>
          </a:p>
          <a:p>
            <a:pPr algn="ctr">
              <a:defRPr/>
            </a:pP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 nyíl kétirányú)</a:t>
            </a:r>
          </a:p>
          <a:p>
            <a:pPr algn="ctr">
              <a:defRPr/>
            </a:pPr>
            <a:endParaRPr lang="en-US" altLang="hu-HU" sz="32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629" name="Egyenes összekötő nyíllal 2"/>
          <p:cNvCxnSpPr>
            <a:cxnSpLocks noChangeShapeType="1"/>
          </p:cNvCxnSpPr>
          <p:nvPr/>
        </p:nvCxnSpPr>
        <p:spPr bwMode="auto">
          <a:xfrm flipH="1" flipV="1">
            <a:off x="2195513" y="2206975"/>
            <a:ext cx="5040312" cy="42862"/>
          </a:xfrm>
          <a:prstGeom prst="straightConnector1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llipszis buborék 1"/>
          <p:cNvSpPr/>
          <p:nvPr/>
        </p:nvSpPr>
        <p:spPr bwMode="auto">
          <a:xfrm>
            <a:off x="1025653" y="1788143"/>
            <a:ext cx="1152525" cy="966788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lipszis buborék 16"/>
          <p:cNvSpPr/>
          <p:nvPr/>
        </p:nvSpPr>
        <p:spPr bwMode="auto">
          <a:xfrm>
            <a:off x="7253160" y="1789731"/>
            <a:ext cx="1152525" cy="965200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</p:spTree>
    <p:extLst>
      <p:ext uri="{BB962C8B-B14F-4D97-AF65-F5344CB8AC3E}">
        <p14:creationId xmlns:p14="http://schemas.microsoft.com/office/powerpoint/2010/main" val="143279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323529" y="1074634"/>
            <a:ext cx="73448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megsértése: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4941168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 az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események (idősorok) között fennálló empirikus kapcsolat megmagyarázható egy harmadik 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 (idősor) 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  és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 gyakorolt hatásával, akkor az 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közötti kapcsolat hamis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u-HU" alt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spurious</a:t>
            </a:r>
            <a:r>
              <a:rPr lang="hu-HU" alt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hu-HU" alt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false</a:t>
            </a:r>
            <a:r>
              <a:rPr lang="hu-HU" alt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  <a:endParaRPr lang="hu-HU" altLang="hu-HU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7323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276600" y="3573463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8198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2919413" y="4149725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537717" y="2797280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4861720" y="2880648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</p:spTree>
    <p:extLst>
      <p:ext uri="{BB962C8B-B14F-4D97-AF65-F5344CB8AC3E}">
        <p14:creationId xmlns:p14="http://schemas.microsoft.com/office/powerpoint/2010/main" val="367293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9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323529" y="1074634"/>
            <a:ext cx="73448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megsértése: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4941168"/>
            <a:ext cx="874846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Ilyen esetekben az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események nincsenek oksági kapcsolatban egymással, mivel mindkettő egy harmadik 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x-none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 következménye. Más szavakkal: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</a:t>
            </a:r>
            <a:r>
              <a:rPr lang="x-none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</a:t>
            </a:r>
            <a:r>
              <a:rPr lang="x-none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események kapcsolata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akauzális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7323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276600" y="3573463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8198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2919413" y="4149725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537717" y="2797280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4861720" y="2880648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</p:spTree>
    <p:extLst>
      <p:ext uri="{BB962C8B-B14F-4D97-AF65-F5344CB8AC3E}">
        <p14:creationId xmlns:p14="http://schemas.microsoft.com/office/powerpoint/2010/main" val="170182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6048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491880" y="3275700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9222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3293991" y="3851963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919320" y="2504045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5236297" y="2494972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8" name="Téglalap 17"/>
          <p:cNvSpPr/>
          <p:nvPr/>
        </p:nvSpPr>
        <p:spPr>
          <a:xfrm>
            <a:off x="173967" y="3631481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1. példa</a:t>
            </a:r>
            <a:r>
              <a:rPr lang="hu-HU" dirty="0">
                <a:solidFill>
                  <a:schemeClr val="tx2"/>
                </a:solidFill>
              </a:rPr>
              <a:t>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35384" y="4472677"/>
            <a:ext cx="9073120" cy="2308324"/>
          </a:xfrm>
          <a:prstGeom prst="rect">
            <a:avLst/>
          </a:prstGeom>
          <a:solidFill>
            <a:srgbClr val="3333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x-none" sz="2800" i="1" dirty="0">
                <a:solidFill>
                  <a:srgbClr val="FFFFFF"/>
                </a:solidFill>
              </a:rPr>
              <a:t>X</a:t>
            </a:r>
            <a:r>
              <a:rPr lang="x-none" sz="2800" i="1" baseline="-25000" dirty="0">
                <a:solidFill>
                  <a:srgbClr val="FFFFFF"/>
                </a:solidFill>
              </a:rPr>
              <a:t>t</a:t>
            </a:r>
            <a:r>
              <a:rPr lang="x-none" sz="2800" dirty="0">
                <a:solidFill>
                  <a:srgbClr val="FFFFFF"/>
                </a:solidFill>
              </a:rPr>
              <a:t> </a:t>
            </a:r>
            <a:r>
              <a:rPr lang="hu-HU" sz="2800" dirty="0">
                <a:solidFill>
                  <a:srgbClr val="FFFFFF"/>
                </a:solidFill>
              </a:rPr>
              <a:t>= látom a villámlást, majd </a:t>
            </a:r>
            <a:r>
              <a:rPr lang="x-none" sz="2800" i="1" dirty="0">
                <a:solidFill>
                  <a:srgbClr val="FFFFFF"/>
                </a:solidFill>
              </a:rPr>
              <a:t>Y</a:t>
            </a:r>
            <a:r>
              <a:rPr lang="x-none" sz="2800" i="1" baseline="-25000" dirty="0">
                <a:solidFill>
                  <a:srgbClr val="FFFFFF"/>
                </a:solidFill>
              </a:rPr>
              <a:t>t</a:t>
            </a:r>
            <a:r>
              <a:rPr lang="hu-HU" sz="2800" i="1" baseline="-25000" dirty="0">
                <a:solidFill>
                  <a:srgbClr val="FFFFFF"/>
                </a:solidFill>
              </a:rPr>
              <a:t> </a:t>
            </a:r>
            <a:r>
              <a:rPr lang="hu-HU" sz="2800" dirty="0">
                <a:solidFill>
                  <a:srgbClr val="FFFFFF"/>
                </a:solidFill>
              </a:rPr>
              <a:t>= hallom a mennydörgést.</a:t>
            </a:r>
          </a:p>
          <a:p>
            <a:pPr>
              <a:defRPr/>
            </a:pPr>
            <a:r>
              <a:rPr lang="hu-HU" sz="2800" dirty="0">
                <a:solidFill>
                  <a:srgbClr val="FFFFFF"/>
                </a:solidFill>
              </a:rPr>
              <a:t>Ebből azonban nem következik, hogy a villámlás okozza a mennydörgést.</a:t>
            </a:r>
          </a:p>
          <a:p>
            <a:pPr>
              <a:defRPr/>
            </a:pPr>
            <a:r>
              <a:rPr lang="hu-HU" sz="2800" dirty="0">
                <a:solidFill>
                  <a:srgbClr val="FFFFFF"/>
                </a:solidFill>
              </a:rPr>
              <a:t>Mind a villámlást, mind pedig a mennydörgést egy  harmadik  </a:t>
            </a:r>
            <a:r>
              <a:rPr lang="x-none" sz="2800" i="1" dirty="0">
                <a:solidFill>
                  <a:srgbClr val="FFFFFF"/>
                </a:solidFill>
              </a:rPr>
              <a:t>Z</a:t>
            </a:r>
            <a:r>
              <a:rPr lang="x-none" sz="2800" i="1" baseline="-25000" dirty="0">
                <a:solidFill>
                  <a:srgbClr val="FFFFFF"/>
                </a:solidFill>
              </a:rPr>
              <a:t>t</a:t>
            </a:r>
            <a:r>
              <a:rPr lang="x-none" sz="2800" dirty="0">
                <a:solidFill>
                  <a:srgbClr val="FFFFFF"/>
                </a:solidFill>
              </a:rPr>
              <a:t> </a:t>
            </a:r>
            <a:r>
              <a:rPr lang="hu-HU" sz="2800" dirty="0">
                <a:solidFill>
                  <a:srgbClr val="FFFFFF"/>
                </a:solidFill>
              </a:rPr>
              <a:t> esemény  (a légköri elektromos kisülés) idézi elő.</a:t>
            </a:r>
            <a:endParaRPr lang="hu-HU" altLang="hu-HU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zövegdoboz 3"/>
          <p:cNvSpPr txBox="1">
            <a:spLocks noChangeArrowheads="1"/>
          </p:cNvSpPr>
          <p:nvPr/>
        </p:nvSpPr>
        <p:spPr bwMode="auto">
          <a:xfrm>
            <a:off x="251520" y="835129"/>
            <a:ext cx="801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a megsértése:</a:t>
            </a:r>
          </a:p>
        </p:txBody>
      </p:sp>
    </p:spTree>
    <p:extLst>
      <p:ext uri="{BB962C8B-B14F-4D97-AF65-F5344CB8AC3E}">
        <p14:creationId xmlns:p14="http://schemas.microsoft.com/office/powerpoint/2010/main" val="80615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6048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491880" y="3275700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9222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3293991" y="3851963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919320" y="2504045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5236297" y="2494972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8" name="Téglalap 17"/>
          <p:cNvSpPr/>
          <p:nvPr/>
        </p:nvSpPr>
        <p:spPr>
          <a:xfrm>
            <a:off x="173967" y="3631481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2. példa</a:t>
            </a:r>
            <a:r>
              <a:rPr lang="hu-HU" dirty="0">
                <a:solidFill>
                  <a:schemeClr val="tx2"/>
                </a:solidFill>
              </a:rPr>
              <a:t>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35496" y="4614623"/>
            <a:ext cx="9032843" cy="2169825"/>
          </a:xfrm>
          <a:prstGeom prst="rect">
            <a:avLst/>
          </a:prstGeom>
          <a:solidFill>
            <a:srgbClr val="3333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x-none" sz="2700" i="1" dirty="0">
                <a:solidFill>
                  <a:srgbClr val="FFFFFF"/>
                </a:solidFill>
              </a:rPr>
              <a:t>X</a:t>
            </a:r>
            <a:r>
              <a:rPr lang="x-none" sz="2700" i="1" baseline="-25000" dirty="0">
                <a:solidFill>
                  <a:srgbClr val="FFFFFF"/>
                </a:solidFill>
              </a:rPr>
              <a:t>t</a:t>
            </a:r>
            <a:r>
              <a:rPr lang="x-none" sz="2700" dirty="0">
                <a:solidFill>
                  <a:srgbClr val="FFFFFF"/>
                </a:solidFill>
              </a:rPr>
              <a:t> </a:t>
            </a:r>
            <a:r>
              <a:rPr lang="hu-HU" sz="2700" dirty="0">
                <a:solidFill>
                  <a:srgbClr val="FFFFFF"/>
                </a:solidFill>
              </a:rPr>
              <a:t>= sajog a jobb térdem, majd </a:t>
            </a:r>
            <a:r>
              <a:rPr lang="x-none" sz="2700" i="1" dirty="0">
                <a:solidFill>
                  <a:srgbClr val="FFFFFF"/>
                </a:solidFill>
              </a:rPr>
              <a:t>Y</a:t>
            </a:r>
            <a:r>
              <a:rPr lang="x-none" sz="2700" i="1" baseline="-25000" dirty="0">
                <a:solidFill>
                  <a:srgbClr val="FFFFFF"/>
                </a:solidFill>
              </a:rPr>
              <a:t>t</a:t>
            </a:r>
            <a:r>
              <a:rPr lang="hu-HU" sz="2700" i="1" baseline="-25000" dirty="0">
                <a:solidFill>
                  <a:srgbClr val="FFFFFF"/>
                </a:solidFill>
              </a:rPr>
              <a:t> </a:t>
            </a:r>
            <a:r>
              <a:rPr lang="hu-HU" sz="2700" dirty="0">
                <a:solidFill>
                  <a:srgbClr val="FFFFFF"/>
                </a:solidFill>
              </a:rPr>
              <a:t>= esni kezd az eső.</a:t>
            </a:r>
          </a:p>
          <a:p>
            <a:pPr>
              <a:defRPr/>
            </a:pPr>
            <a:r>
              <a:rPr lang="hu-HU" sz="2700" dirty="0">
                <a:solidFill>
                  <a:srgbClr val="FFFFFF"/>
                </a:solidFill>
              </a:rPr>
              <a:t>Ebből azonban nem következik, hogy a térdsajgás okozza az esőt.</a:t>
            </a:r>
          </a:p>
          <a:p>
            <a:pPr>
              <a:defRPr/>
            </a:pPr>
            <a:r>
              <a:rPr lang="hu-HU" sz="2700" dirty="0">
                <a:solidFill>
                  <a:srgbClr val="FFFFFF"/>
                </a:solidFill>
              </a:rPr>
              <a:t>Mind a térdsajgást, mind pedig az esőt egy  harmadik  </a:t>
            </a:r>
            <a:r>
              <a:rPr lang="x-none" sz="2700" i="1" dirty="0">
                <a:solidFill>
                  <a:srgbClr val="FFFFFF"/>
                </a:solidFill>
              </a:rPr>
              <a:t>Z</a:t>
            </a:r>
            <a:r>
              <a:rPr lang="x-none" sz="2700" i="1" baseline="-25000" dirty="0">
                <a:solidFill>
                  <a:srgbClr val="FFFFFF"/>
                </a:solidFill>
              </a:rPr>
              <a:t>t</a:t>
            </a:r>
            <a:r>
              <a:rPr lang="x-none" sz="2700" dirty="0">
                <a:solidFill>
                  <a:srgbClr val="FFFFFF"/>
                </a:solidFill>
              </a:rPr>
              <a:t> </a:t>
            </a:r>
            <a:r>
              <a:rPr lang="hu-HU" sz="2700" dirty="0">
                <a:solidFill>
                  <a:srgbClr val="FFFFFF"/>
                </a:solidFill>
              </a:rPr>
              <a:t> esemény (a levegő páratartalmának növekedése) idézi elő.</a:t>
            </a:r>
            <a:endParaRPr lang="hu-HU" altLang="hu-HU" sz="27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zövegdoboz 3"/>
          <p:cNvSpPr txBox="1">
            <a:spLocks noChangeArrowheads="1"/>
          </p:cNvSpPr>
          <p:nvPr/>
        </p:nvSpPr>
        <p:spPr bwMode="auto">
          <a:xfrm>
            <a:off x="251520" y="835129"/>
            <a:ext cx="801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a megsértése:</a:t>
            </a:r>
          </a:p>
        </p:txBody>
      </p:sp>
    </p:spTree>
    <p:extLst>
      <p:ext uri="{BB962C8B-B14F-4D97-AF65-F5344CB8AC3E}">
        <p14:creationId xmlns:p14="http://schemas.microsoft.com/office/powerpoint/2010/main" val="360552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6048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491880" y="3275700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9222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3293991" y="3851963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919320" y="2504045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5236297" y="2494972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8" name="Téglalap 17"/>
          <p:cNvSpPr/>
          <p:nvPr/>
        </p:nvSpPr>
        <p:spPr>
          <a:xfrm>
            <a:off x="173967" y="3631481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3. példa</a:t>
            </a:r>
            <a:r>
              <a:rPr lang="hu-HU" dirty="0">
                <a:solidFill>
                  <a:schemeClr val="tx2"/>
                </a:solidFill>
              </a:rPr>
              <a:t>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35496" y="4393677"/>
            <a:ext cx="9073008" cy="2446824"/>
          </a:xfrm>
          <a:prstGeom prst="rect">
            <a:avLst/>
          </a:prstGeom>
          <a:solidFill>
            <a:srgbClr val="3333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x-none" sz="2550" i="1" dirty="0">
                <a:solidFill>
                  <a:srgbClr val="FFFFFF"/>
                </a:solidFill>
              </a:rPr>
              <a:t>X</a:t>
            </a:r>
            <a:r>
              <a:rPr lang="x-none" sz="2550" i="1" baseline="-25000" dirty="0">
                <a:solidFill>
                  <a:srgbClr val="FFFFFF"/>
                </a:solidFill>
              </a:rPr>
              <a:t>t</a:t>
            </a:r>
            <a:r>
              <a:rPr lang="x-none" sz="2550" dirty="0">
                <a:solidFill>
                  <a:srgbClr val="FFFFFF"/>
                </a:solidFill>
              </a:rPr>
              <a:t> </a:t>
            </a:r>
            <a:r>
              <a:rPr lang="hu-HU" sz="2550" dirty="0">
                <a:solidFill>
                  <a:srgbClr val="FFFFFF"/>
                </a:solidFill>
              </a:rPr>
              <a:t>= nő a közlekedési balesetek száma a rakparton, majd </a:t>
            </a:r>
            <a:br>
              <a:rPr lang="hu-HU" sz="2550" dirty="0">
                <a:solidFill>
                  <a:srgbClr val="FFFFFF"/>
                </a:solidFill>
              </a:rPr>
            </a:br>
            <a:r>
              <a:rPr lang="x-none" sz="2550" i="1" dirty="0">
                <a:solidFill>
                  <a:srgbClr val="FFFFFF"/>
                </a:solidFill>
              </a:rPr>
              <a:t>Y</a:t>
            </a:r>
            <a:r>
              <a:rPr lang="x-none" sz="2550" i="1" baseline="-25000" dirty="0">
                <a:solidFill>
                  <a:srgbClr val="FFFFFF"/>
                </a:solidFill>
              </a:rPr>
              <a:t>t</a:t>
            </a:r>
            <a:r>
              <a:rPr lang="hu-HU" sz="2550" i="1" baseline="-25000" dirty="0">
                <a:solidFill>
                  <a:srgbClr val="FFFFFF"/>
                </a:solidFill>
              </a:rPr>
              <a:t> </a:t>
            </a:r>
            <a:r>
              <a:rPr lang="hu-HU" sz="2550" dirty="0">
                <a:solidFill>
                  <a:srgbClr val="FFFFFF"/>
                </a:solidFill>
              </a:rPr>
              <a:t>= nő a Duna vízszintje is.</a:t>
            </a:r>
          </a:p>
          <a:p>
            <a:pPr>
              <a:defRPr/>
            </a:pPr>
            <a:r>
              <a:rPr lang="hu-HU" sz="2550" dirty="0">
                <a:solidFill>
                  <a:srgbClr val="FFFFFF"/>
                </a:solidFill>
              </a:rPr>
              <a:t>Ebből azonban nem következik, hogy a balesetek okozzák a vízszint növekedését.</a:t>
            </a:r>
          </a:p>
          <a:p>
            <a:pPr>
              <a:defRPr/>
            </a:pPr>
            <a:r>
              <a:rPr lang="hu-HU" sz="2550" dirty="0">
                <a:solidFill>
                  <a:srgbClr val="FFFFFF"/>
                </a:solidFill>
              </a:rPr>
              <a:t>Mind a baleseteket, mind pedig a vízszint növekedését egy  harmadik  </a:t>
            </a:r>
            <a:r>
              <a:rPr lang="x-none" sz="2550" i="1" dirty="0">
                <a:solidFill>
                  <a:srgbClr val="FFFFFF"/>
                </a:solidFill>
              </a:rPr>
              <a:t>Z</a:t>
            </a:r>
            <a:r>
              <a:rPr lang="x-none" sz="2550" i="1" baseline="-25000" dirty="0">
                <a:solidFill>
                  <a:srgbClr val="FFFFFF"/>
                </a:solidFill>
              </a:rPr>
              <a:t>t</a:t>
            </a:r>
            <a:r>
              <a:rPr lang="x-none" sz="2550" dirty="0">
                <a:solidFill>
                  <a:srgbClr val="FFFFFF"/>
                </a:solidFill>
              </a:rPr>
              <a:t> </a:t>
            </a:r>
            <a:r>
              <a:rPr lang="hu-HU" sz="2550" dirty="0">
                <a:solidFill>
                  <a:srgbClr val="FFFFFF"/>
                </a:solidFill>
              </a:rPr>
              <a:t> esemény  (a tartós esőzés) idézi elő.</a:t>
            </a:r>
            <a:endParaRPr lang="hu-HU" altLang="hu-HU" sz="25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zövegdoboz 3"/>
          <p:cNvSpPr txBox="1">
            <a:spLocks noChangeArrowheads="1"/>
          </p:cNvSpPr>
          <p:nvPr/>
        </p:nvSpPr>
        <p:spPr bwMode="auto">
          <a:xfrm>
            <a:off x="251520" y="835129"/>
            <a:ext cx="801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a megsértése:</a:t>
            </a:r>
          </a:p>
        </p:txBody>
      </p:sp>
    </p:spTree>
    <p:extLst>
      <p:ext uri="{BB962C8B-B14F-4D97-AF65-F5344CB8AC3E}">
        <p14:creationId xmlns:p14="http://schemas.microsoft.com/office/powerpoint/2010/main" val="34404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Kép 1" descr="https://upload.wikimedia.org/wikipedia/commons/thumb/b/b8/Simple_Confounding_Case.svg/200px-Simple_Confounding_Ca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60488"/>
            <a:ext cx="4586287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3491880" y="3275700"/>
            <a:ext cx="1692275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3200" b="1" i="1" dirty="0">
                <a:solidFill>
                  <a:srgbClr val="FF0000"/>
                </a:solidFill>
                <a:cs typeface="Times New Roman" pitchFamily="18" charset="0"/>
              </a:rPr>
              <a:t>spurious</a:t>
            </a:r>
            <a:endParaRPr lang="en-US" altLang="hu-HU" sz="3200" b="1" i="1" dirty="0">
              <a:solidFill>
                <a:srgbClr val="FF0000"/>
              </a:solidFill>
            </a:endParaRPr>
          </a:p>
        </p:txBody>
      </p:sp>
      <p:cxnSp>
        <p:nvCxnSpPr>
          <p:cNvPr id="9222" name="Egyenes összekötő nyíllal 2"/>
          <p:cNvCxnSpPr>
            <a:cxnSpLocks noChangeShapeType="1"/>
          </p:cNvCxnSpPr>
          <p:nvPr/>
        </p:nvCxnSpPr>
        <p:spPr bwMode="auto">
          <a:xfrm rot="10800000" flipV="1">
            <a:off x="3293991" y="3851963"/>
            <a:ext cx="2360612" cy="444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 rot="-2549936">
            <a:off x="2919320" y="2504045"/>
            <a:ext cx="803275" cy="276225"/>
          </a:xfrm>
          <a:prstGeom prst="wedgeRoundRectCallout">
            <a:avLst>
              <a:gd name="adj1" fmla="val -10226"/>
              <a:gd name="adj2" fmla="val 11746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 rot="2821960">
            <a:off x="5236297" y="2494972"/>
            <a:ext cx="836612" cy="276225"/>
          </a:xfrm>
          <a:prstGeom prst="wedgeRoundRectCallout">
            <a:avLst>
              <a:gd name="adj1" fmla="val -9010"/>
              <a:gd name="adj2" fmla="val 14227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altLang="hu-HU" sz="2800" b="1" dirty="0">
                <a:solidFill>
                  <a:schemeClr val="tx1"/>
                </a:solidFill>
                <a:cs typeface="Times New Roman" pitchFamily="18" charset="0"/>
              </a:rPr>
              <a:t>real</a:t>
            </a:r>
            <a:endParaRPr lang="en-US" altLang="hu-HU" sz="2800" b="1" dirty="0">
              <a:solidFill>
                <a:schemeClr val="tx1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71500" y="4437112"/>
            <a:ext cx="9001000" cy="2354491"/>
          </a:xfrm>
          <a:prstGeom prst="rect">
            <a:avLst/>
          </a:prstGeom>
          <a:solidFill>
            <a:srgbClr val="3333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x-none" sz="2450" i="1" dirty="0">
                <a:solidFill>
                  <a:srgbClr val="FFFFFF"/>
                </a:solidFill>
              </a:rPr>
              <a:t>X</a:t>
            </a:r>
            <a:r>
              <a:rPr lang="x-none" sz="2450" i="1" baseline="-25000" dirty="0">
                <a:solidFill>
                  <a:srgbClr val="FFFFFF"/>
                </a:solidFill>
              </a:rPr>
              <a:t>t</a:t>
            </a:r>
            <a:r>
              <a:rPr lang="x-none" sz="2450" dirty="0">
                <a:solidFill>
                  <a:srgbClr val="FFFFFF"/>
                </a:solidFill>
              </a:rPr>
              <a:t> </a:t>
            </a:r>
            <a:r>
              <a:rPr lang="hu-HU" sz="2450" dirty="0">
                <a:solidFill>
                  <a:srgbClr val="FFFFFF"/>
                </a:solidFill>
              </a:rPr>
              <a:t>= növekszik a fagylalt-fogyasztás,  majd </a:t>
            </a:r>
            <a:r>
              <a:rPr lang="x-none" sz="2450" i="1" dirty="0">
                <a:solidFill>
                  <a:srgbClr val="FFFFFF"/>
                </a:solidFill>
              </a:rPr>
              <a:t>Y</a:t>
            </a:r>
            <a:r>
              <a:rPr lang="x-none" sz="2450" i="1" baseline="-25000" dirty="0">
                <a:solidFill>
                  <a:srgbClr val="FFFFFF"/>
                </a:solidFill>
              </a:rPr>
              <a:t>t</a:t>
            </a:r>
            <a:r>
              <a:rPr lang="hu-HU" sz="2450" i="1" baseline="-25000" dirty="0">
                <a:solidFill>
                  <a:srgbClr val="FFFFFF"/>
                </a:solidFill>
              </a:rPr>
              <a:t> </a:t>
            </a:r>
            <a:r>
              <a:rPr lang="hu-HU" sz="2450" dirty="0">
                <a:solidFill>
                  <a:srgbClr val="FFFFFF"/>
                </a:solidFill>
              </a:rPr>
              <a:t>= megnő a halálos vízibalesetek száma is.</a:t>
            </a:r>
          </a:p>
          <a:p>
            <a:pPr>
              <a:defRPr/>
            </a:pPr>
            <a:r>
              <a:rPr lang="hu-HU" sz="2450" dirty="0">
                <a:solidFill>
                  <a:srgbClr val="FFFFFF"/>
                </a:solidFill>
              </a:rPr>
              <a:t>Ebből azonban nem következik, hogy a fagylalt-fogyasztás okozza a baleseteket. </a:t>
            </a:r>
          </a:p>
          <a:p>
            <a:pPr>
              <a:defRPr/>
            </a:pPr>
            <a:r>
              <a:rPr lang="hu-HU" sz="2450" dirty="0">
                <a:solidFill>
                  <a:srgbClr val="FFFFFF"/>
                </a:solidFill>
              </a:rPr>
              <a:t>Mindkét eseményt egy harmadik  </a:t>
            </a:r>
            <a:r>
              <a:rPr lang="x-none" sz="2450" i="1" dirty="0">
                <a:solidFill>
                  <a:srgbClr val="FFFFFF"/>
                </a:solidFill>
              </a:rPr>
              <a:t>Z</a:t>
            </a:r>
            <a:r>
              <a:rPr lang="x-none" sz="2450" i="1" baseline="-25000" dirty="0">
                <a:solidFill>
                  <a:srgbClr val="FFFFFF"/>
                </a:solidFill>
              </a:rPr>
              <a:t>t</a:t>
            </a:r>
            <a:r>
              <a:rPr lang="x-none" sz="2450" dirty="0">
                <a:solidFill>
                  <a:srgbClr val="FFFFFF"/>
                </a:solidFill>
              </a:rPr>
              <a:t> </a:t>
            </a:r>
            <a:r>
              <a:rPr lang="hu-HU" sz="2450" dirty="0">
                <a:solidFill>
                  <a:srgbClr val="FFFFFF"/>
                </a:solidFill>
              </a:rPr>
              <a:t> esemény  </a:t>
            </a:r>
            <a:br>
              <a:rPr lang="hu-HU" sz="2450" dirty="0">
                <a:solidFill>
                  <a:srgbClr val="FFFFFF"/>
                </a:solidFill>
              </a:rPr>
            </a:br>
            <a:r>
              <a:rPr lang="hu-HU" sz="2450" dirty="0">
                <a:solidFill>
                  <a:srgbClr val="FFFFFF"/>
                </a:solidFill>
              </a:rPr>
              <a:t>(a napi átlag hőmérséklet emelkedése) idézi elő.</a:t>
            </a:r>
            <a:endParaRPr lang="hu-HU" altLang="hu-HU" sz="24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Szövegdoboz 3"/>
          <p:cNvSpPr txBox="1">
            <a:spLocks noChangeArrowheads="1"/>
          </p:cNvSpPr>
          <p:nvPr/>
        </p:nvSpPr>
        <p:spPr bwMode="auto">
          <a:xfrm>
            <a:off x="251520" y="835129"/>
            <a:ext cx="801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 3. kritériumának a megsértése: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EB8FE449-D0BE-5C63-234B-49450997FA10}"/>
              </a:ext>
            </a:extLst>
          </p:cNvPr>
          <p:cNvSpPr/>
          <p:nvPr/>
        </p:nvSpPr>
        <p:spPr>
          <a:xfrm>
            <a:off x="173967" y="3631481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chemeClr val="tx2"/>
                </a:solidFill>
              </a:rPr>
              <a:t>4. példa</a:t>
            </a:r>
            <a:r>
              <a:rPr lang="hu-HU" dirty="0">
                <a:solidFill>
                  <a:schemeClr val="tx2"/>
                </a:solidFill>
              </a:rPr>
              <a:t>: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6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016144"/>
            <a:ext cx="824440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Kauzális kapcsolatok</a:t>
            </a: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Akauzális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kapcsolatok</a:t>
            </a: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Szinkronicitás</a:t>
            </a:r>
            <a:endParaRPr lang="hu-HU" sz="4000" b="1" i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Szinkronicitás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példák</a:t>
            </a: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Unus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</a:t>
            </a: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mundus</a:t>
            </a:r>
            <a:endParaRPr lang="hu-HU" sz="4000" b="1" i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Ji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King</a:t>
            </a:r>
          </a:p>
          <a:p>
            <a:pPr marL="541338" indent="-36353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Szinkronicitás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ahogyan </a:t>
            </a:r>
            <a:b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</a:b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a </a:t>
            </a:r>
            <a:r>
              <a:rPr lang="hu-HU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yoga</a:t>
            </a:r>
            <a:r>
              <a:rPr lang="hu-HU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15616" y="-99392"/>
            <a:ext cx="46805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60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Tartalom</a:t>
            </a:r>
          </a:p>
        </p:txBody>
      </p:sp>
    </p:spTree>
    <p:extLst>
      <p:ext uri="{BB962C8B-B14F-4D97-AF65-F5344CB8AC3E}">
        <p14:creationId xmlns:p14="http://schemas.microsoft.com/office/powerpoint/2010/main" val="1416313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975494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következők példák arra, hogy makroszkópos szinten kauzális jelenségek mögött mikroszkópos szinten akauzális (vagy annak látszó) folyamatok állhatnak.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Makroszkópos szinten a fázisátalakulások sebességének hőmérsékletfüggését például determinisztikus kapcsolat határozza meg, de mikroszkópos szinten kauzálisan nem határozható meg, hogy az egyes konkrét részecskék milyen sorrendben vesznek részt a fázisátalakulásban.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Hasonlóképpen adott konkrét radioaktív izotóp bomlási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sebességét makroszkópos szinten a felezési idő determinisztikus módon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határozza. Ugyanakkor a mikroszkópos szinten kauzálisan nem határozható meg, hogy mely konkrét atom fog legközelebb elbomlani.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</p:spTree>
    <p:extLst>
      <p:ext uri="{BB962C8B-B14F-4D97-AF65-F5344CB8AC3E}">
        <p14:creationId xmlns:p14="http://schemas.microsoft.com/office/powerpoint/2010/main" val="65502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ekerekített téglalap 9"/>
          <p:cNvSpPr/>
          <p:nvPr/>
        </p:nvSpPr>
        <p:spPr bwMode="auto">
          <a:xfrm>
            <a:off x="108000" y="2204864"/>
            <a:ext cx="8928496" cy="45365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975494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következők példák arra, hogy makroszkópos szinten kauzális jelenségek mögött mikroszkópos szinten akauzális (vagy annak látszó) folyamatok állhatnak.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Makroszkópos szinten a fázisátalakulások sebességének hőmérsékletfüggését például determinisztikus kapcsolat határozza meg, de mikroszkópos szinten kauzálisan nem határozható meg, hogy az egyes konkrét részecskék milyen sorrendben vesznek részt a fázisátalakulásban.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Hasonlóképpen adott konkrét radioaktív izotóp bomlási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sebességét makroszkópos szinten a felezési idő determinisztikus módon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határozza. Ugyanakkor a mikroszkópos szinten kauzálisan nem határozható meg, hogy mely konkrét atom fog legközelebb elbomlani.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1" name="Lekerekített téglalapbuborék 10"/>
          <p:cNvSpPr/>
          <p:nvPr/>
        </p:nvSpPr>
        <p:spPr bwMode="auto">
          <a:xfrm>
            <a:off x="108000" y="154870"/>
            <a:ext cx="8928496" cy="1905978"/>
          </a:xfrm>
          <a:prstGeom prst="wedgeRoundRectCallout">
            <a:avLst>
              <a:gd name="adj1" fmla="val -34053"/>
              <a:gd name="adj2" fmla="val 70803"/>
              <a:gd name="adj3" fmla="val 16667"/>
            </a:avLst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Nyitott kérdés: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Tanítás szerint az anyagvilágban a kapcsolatok kauzálisak és a klasszikus fizika ezt igazolta is.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kvantumfizikában azonban már ennek ellentmondó tapasztalatok is megjelentek…</a:t>
            </a:r>
            <a:endParaRPr lang="hu-HU" altLang="hu-HU" sz="27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51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975494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következők példák arra, hogy makroszkópos szinten kauzális jelenségek mögött mikroszkópos szinten akauzális (vagy annak látszó) folyamatok állhatnak.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Makroszkópos szinten a fázisátalakulások sebességének hőmérsékletfüggését például determinisztikus kapcsolat határozza meg, de mikroszkópos szinten kauzálisan nem határozható meg, hogy az egyes konkrét részecskék milyen sorrendben vesznek részt a fázisátalakulásban.</a:t>
            </a:r>
          </a:p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Hasonlóképpen adott konkrét radioaktív izotóp bomlási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sebességét makroszkópos szinten a felezési idő determinisztikus módon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határozza. Ugyanakkor a mikroszkópos szinten kauzálisan nem határozható meg, hogy mely konkrét atom fog legközelebb elbomlani.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ekerekített téglalap 9"/>
          <p:cNvSpPr/>
          <p:nvPr/>
        </p:nvSpPr>
        <p:spPr bwMode="auto">
          <a:xfrm>
            <a:off x="108000" y="2204864"/>
            <a:ext cx="8928496" cy="45365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Lekerekített téglalapbuborék 11"/>
          <p:cNvSpPr/>
          <p:nvPr/>
        </p:nvSpPr>
        <p:spPr bwMode="auto">
          <a:xfrm>
            <a:off x="108000" y="160104"/>
            <a:ext cx="8928496" cy="1900744"/>
          </a:xfrm>
          <a:prstGeom prst="wedgeRoundRectCallout">
            <a:avLst>
              <a:gd name="adj1" fmla="val -34062"/>
              <a:gd name="adj2" fmla="val 70382"/>
              <a:gd name="adj3" fmla="val 16667"/>
            </a:avLst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hu-HU" sz="2700" b="1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Saját vélemény:</a:t>
            </a:r>
            <a:r>
              <a:rPr kumimoji="0" lang="hu-HU" sz="2700" b="0" i="0" u="none" strike="noStrike" cap="none" normalizeH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 A Tanítás szerint a megnyilvánult természetben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(az anyagvilágban) </a:t>
            </a:r>
            <a:r>
              <a:rPr kumimoji="0" lang="hu-HU" sz="2700" b="0" i="0" u="none" strike="noStrike" cap="none" normalizeH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</a:rPr>
              <a:t>a kapcsolatok mind kauzálisak, ezért ami ott véletlennek látszik, annak az okait egyszerűen csak nem ismerjük.</a:t>
            </a:r>
            <a:endParaRPr kumimoji="0" lang="en-US" sz="2700" b="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5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975494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következők példák arra, hogy makroszkópos szinten kauzális jelenségek mögött mikroszkópos szinten akauzális (vagy annak látszó) folyamatok állhatnak.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Makroszkópos szinten a fázisátalakulások sebességének hőmérsékletfüggését például determinisztikus kapcsolat határozza meg, de mikroszkópos szinten kauzálisan nem határozható meg, hogy az egyes konkrét részecskék milyen sorrendben vesznek részt a fázisátalakulásban.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Hasonlóképpen adott konkrét radioaktív izotóp bomlási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sebességét makroszkópos szinten a felezési idő determinisztikus módon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határozza. Ugyanakkor a mikroszkópos szinten kauzálisan nem határozható meg, hogy mely konkrét atom fog legközelebb elbomlani.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0" name="Lekerekített téglalap 9"/>
          <p:cNvSpPr/>
          <p:nvPr/>
        </p:nvSpPr>
        <p:spPr bwMode="auto">
          <a:xfrm>
            <a:off x="108000" y="2204864"/>
            <a:ext cx="8928496" cy="45365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Lekerekített téglalapbuborék 10">
            <a:extLst>
              <a:ext uri="{FF2B5EF4-FFF2-40B4-BE49-F238E27FC236}">
                <a16:creationId xmlns:a16="http://schemas.microsoft.com/office/drawing/2014/main" id="{4F566019-EC7B-734F-92BB-6BD67182A314}"/>
              </a:ext>
            </a:extLst>
          </p:cNvPr>
          <p:cNvSpPr/>
          <p:nvPr/>
        </p:nvSpPr>
        <p:spPr bwMode="auto">
          <a:xfrm>
            <a:off x="108000" y="154870"/>
            <a:ext cx="8928496" cy="1905978"/>
          </a:xfrm>
          <a:prstGeom prst="wedgeRoundRectCallout">
            <a:avLst>
              <a:gd name="adj1" fmla="val -34053"/>
              <a:gd name="adj2" fmla="val 70803"/>
              <a:gd name="adj3" fmla="val 16667"/>
            </a:avLst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Saját vélemény: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 mikroszkópos szinten meg tudnánk különböztetni a részecskéket és többet tudnánk róluk, akkor azt is meg tudnánk mondani, hogy legközelebb mely konkrét részecske vesz részt az átalakulásban…</a:t>
            </a:r>
          </a:p>
        </p:txBody>
      </p:sp>
    </p:spTree>
    <p:extLst>
      <p:ext uri="{BB962C8B-B14F-4D97-AF65-F5344CB8AC3E}">
        <p14:creationId xmlns:p14="http://schemas.microsoft.com/office/powerpoint/2010/main" val="7021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975494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1588">
              <a:buFont typeface="Arial" panose="020B0604020202020204" pitchFamily="34" charset="0"/>
              <a:buChar char="•"/>
              <a:defRPr/>
            </a:pPr>
            <a:r>
              <a:rPr lang="hu-HU" sz="2800" dirty="0"/>
              <a:t> A következők p</a:t>
            </a: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éldák arra, hogy makroszkópos szinten kauzális jelenségek mögött mikroszkópos szinten akauzális (vagy annak látszó) folyamatok állhatnak.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 Makroszkópos szinten a fázisátalakulások sebességének hőmérsékletfüggését például determinisztikus kapcsolat határozza meg, de mikroszkópos szinten kauzálisan nem határozható meg, hogy az egyes konkrét részecskék milyen sorrendben vesznek részt a fázisátalakulásban.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altLang="hu-HU" sz="2800" dirty="0">
                <a:solidFill>
                  <a:schemeClr val="tx2">
                    <a:lumMod val="75000"/>
                  </a:schemeClr>
                </a:solidFill>
              </a:rPr>
              <a:t> Hasonlóképpen adott konkrét radioaktív izotóp bomlási </a:t>
            </a: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sebességét makroszkópos szinten a felezési idő determinisztikus módon </a:t>
            </a:r>
            <a:r>
              <a:rPr lang="hu-HU" altLang="hu-HU" sz="2800" dirty="0">
                <a:solidFill>
                  <a:schemeClr val="tx2">
                    <a:lumMod val="75000"/>
                  </a:schemeClr>
                </a:solidFill>
              </a:rPr>
              <a:t>meg</a:t>
            </a: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határozza. Ugyanakkor a mikroszkópos szinten kauzálisan nem határozható meg, hogy mely konkrét atom fog legközelebb elbomlani.</a:t>
            </a:r>
            <a:endParaRPr lang="hu-HU" altLang="hu-HU" sz="2800" dirty="0">
              <a:solidFill>
                <a:srgbClr val="FFFFFF"/>
              </a:solidFill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Akauzális</a:t>
            </a: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kapcsolatok</a:t>
            </a:r>
          </a:p>
        </p:txBody>
      </p:sp>
      <p:sp>
        <p:nvSpPr>
          <p:cNvPr id="10" name="Lekerekített téglalap 9"/>
          <p:cNvSpPr/>
          <p:nvPr/>
        </p:nvSpPr>
        <p:spPr bwMode="auto">
          <a:xfrm>
            <a:off x="108000" y="2204864"/>
            <a:ext cx="8928496" cy="45365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Lekerekített téglalapbuborék 10">
            <a:extLst>
              <a:ext uri="{FF2B5EF4-FFF2-40B4-BE49-F238E27FC236}">
                <a16:creationId xmlns:a16="http://schemas.microsoft.com/office/drawing/2014/main" id="{4F566019-EC7B-734F-92BB-6BD67182A314}"/>
              </a:ext>
            </a:extLst>
          </p:cNvPr>
          <p:cNvSpPr/>
          <p:nvPr/>
        </p:nvSpPr>
        <p:spPr bwMode="auto">
          <a:xfrm>
            <a:off x="108000" y="154870"/>
            <a:ext cx="8928496" cy="1905978"/>
          </a:xfrm>
          <a:prstGeom prst="wedgeRoundRectCallout">
            <a:avLst>
              <a:gd name="adj1" fmla="val -34053"/>
              <a:gd name="adj2" fmla="val 70803"/>
              <a:gd name="adj3" fmla="val 16667"/>
            </a:avLst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hu-HU" sz="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hu-HU" sz="2900" b="1" dirty="0">
                <a:solidFill>
                  <a:schemeClr val="tx2">
                    <a:lumMod val="75000"/>
                  </a:schemeClr>
                </a:solidFill>
              </a:rPr>
              <a:t>Saját vélemény:</a:t>
            </a:r>
            <a:r>
              <a:rPr lang="hu-HU" sz="29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900" dirty="0"/>
              <a:t>Ha mikroszkópos szinten meg tudnánk különböztetni a részecskéket és többet tudnánk róluk, </a:t>
            </a:r>
          </a:p>
          <a:p>
            <a:r>
              <a:rPr lang="hu-HU" sz="2900" dirty="0"/>
              <a:t>akkor a viselkedésük már nem tűnne véletlenszerűnek…</a:t>
            </a:r>
          </a:p>
        </p:txBody>
      </p:sp>
    </p:spTree>
    <p:extLst>
      <p:ext uri="{BB962C8B-B14F-4D97-AF65-F5344CB8AC3E}">
        <p14:creationId xmlns:p14="http://schemas.microsoft.com/office/powerpoint/2010/main" val="29921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0" y="1035893"/>
            <a:ext cx="913466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>
              <a:defRPr/>
            </a:pPr>
            <a:r>
              <a:rPr lang="hu-HU" altLang="hu-HU" sz="2800" b="1" dirty="0">
                <a:solidFill>
                  <a:schemeClr val="tx2">
                    <a:lumMod val="75000"/>
                  </a:schemeClr>
                </a:solidFill>
              </a:rPr>
              <a:t>A C. G. Jung által bevezetett „</a:t>
            </a:r>
            <a:r>
              <a:rPr lang="hu-HU" altLang="hu-HU" sz="2800" b="1" dirty="0" err="1">
                <a:solidFill>
                  <a:schemeClr val="tx2">
                    <a:lumMod val="75000"/>
                  </a:schemeClr>
                </a:solidFill>
              </a:rPr>
              <a:t>szinkronicitás</a:t>
            </a:r>
            <a:r>
              <a:rPr lang="hu-HU" altLang="hu-HU" sz="2800" b="1" dirty="0">
                <a:solidFill>
                  <a:schemeClr val="tx2">
                    <a:lumMod val="75000"/>
                  </a:schemeClr>
                </a:solidFill>
              </a:rPr>
              <a:t>” az </a:t>
            </a:r>
            <a:r>
              <a:rPr lang="hu-HU" altLang="hu-HU" sz="2800" b="1" dirty="0" err="1">
                <a:solidFill>
                  <a:schemeClr val="tx2">
                    <a:lumMod val="75000"/>
                  </a:schemeClr>
                </a:solidFill>
              </a:rPr>
              <a:t>akauzális</a:t>
            </a:r>
            <a:r>
              <a:rPr lang="hu-HU" altLang="hu-HU" sz="2800" b="1" dirty="0">
                <a:solidFill>
                  <a:schemeClr val="tx2">
                    <a:lumMod val="75000"/>
                  </a:schemeClr>
                </a:solidFill>
              </a:rPr>
              <a:t> kapcsolatok egy speciális esete, melynek szemléletes sémája: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-9332" y="3857179"/>
            <a:ext cx="9143999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 indent="-9525"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Itt  </a:t>
            </a:r>
            <a:r>
              <a:rPr lang="x-none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 személy valamilyen belső (tudati) történése, </a:t>
            </a:r>
            <a:r>
              <a:rPr lang="x-none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6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pedig a személy külvilágában bekövetkező valamilyen számára jelentéssel bíró esemény, miközben </a:t>
            </a:r>
            <a:r>
              <a:rPr lang="x-none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x-none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6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között kizárható </a:t>
            </a:r>
          </a:p>
          <a:p>
            <a:pPr marL="168275">
              <a:defRPr/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(1) mindennemű oksági kapcsolat, (2) egy mindkettővel korreláló harmadik 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magyarázó változó és (3) a puszta véletlen is.</a:t>
            </a:r>
          </a:p>
          <a:p>
            <a:pPr marL="177800" indent="-9525"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Egyszerűbben: a szinkronicitás egy személy által tapasztalt belső és külső események jelentésteli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együttjárása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1295635" y="3336657"/>
            <a:ext cx="6552728" cy="576262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akauzális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(nem-oksági) és nem véletlenszerű empirikus kapcsolat</a:t>
            </a:r>
          </a:p>
          <a:p>
            <a:pPr algn="ctr">
              <a:defRPr/>
            </a:pP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 nyíl kétirányú)</a:t>
            </a:r>
            <a:endParaRPr lang="en-US" altLang="hu-HU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US" altLang="hu-HU" sz="3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US" altLang="hu-HU" sz="28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629" name="Egyenes összekötő nyíllal 2"/>
          <p:cNvCxnSpPr>
            <a:cxnSpLocks noChangeShapeType="1"/>
          </p:cNvCxnSpPr>
          <p:nvPr/>
        </p:nvCxnSpPr>
        <p:spPr bwMode="auto">
          <a:xfrm flipH="1">
            <a:off x="1691680" y="3000821"/>
            <a:ext cx="5688632" cy="0"/>
          </a:xfrm>
          <a:prstGeom prst="straightConnector1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llipszis buborék 1"/>
          <p:cNvSpPr/>
          <p:nvPr/>
        </p:nvSpPr>
        <p:spPr bwMode="auto">
          <a:xfrm>
            <a:off x="539155" y="2517427"/>
            <a:ext cx="1152525" cy="966788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lipszis buborék 16"/>
          <p:cNvSpPr/>
          <p:nvPr/>
        </p:nvSpPr>
        <p:spPr bwMode="auto">
          <a:xfrm>
            <a:off x="7380312" y="2518221"/>
            <a:ext cx="1152525" cy="965200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623946" y="11297"/>
            <a:ext cx="50362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54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endParaRPr lang="hu-HU" sz="54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357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80728"/>
            <a:ext cx="9144000" cy="58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1588">
              <a:spcBef>
                <a:spcPts val="0"/>
              </a:spcBef>
              <a:spcAft>
                <a:spcPts val="6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kvantummechanika koppenhágai értelmezése felvetette azt a kérdést is, hogy vajon a fizikai világ mennyire független az emberi tudattól.</a:t>
            </a:r>
          </a:p>
          <a:p>
            <a:pPr marL="177800" indent="1588">
              <a:spcBef>
                <a:spcPts val="0"/>
              </a:spcBef>
              <a:spcAft>
                <a:spcPts val="6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Niels Bohr: </a:t>
            </a:r>
            <a:r>
              <a:rPr lang="hu-HU" altLang="en-US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„Ha meg akarjuk érteni a kvantumelméletet, az emberi tudat működését kell megérteni.”</a:t>
            </a:r>
          </a:p>
          <a:p>
            <a:pPr marL="177800" indent="1588">
              <a:spcBef>
                <a:spcPts val="0"/>
              </a:spcBef>
              <a:spcAft>
                <a:spcPts val="6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Chris King: </a:t>
            </a:r>
            <a:r>
              <a:rPr lang="hu-HU" altLang="en-US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„Ha meg akarjuk érteni az emberi tudat működését, a kvantumelméletet kell megérteni.”</a:t>
            </a:r>
            <a:endParaRPr lang="hu-HU" altLang="en-US" sz="2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1588">
              <a:spcBef>
                <a:spcPts val="0"/>
              </a:spcBef>
              <a:spcAft>
                <a:spcPts val="6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Ez időben dolgozta ki Jung a </a:t>
            </a:r>
            <a:r>
              <a:rPr lang="hu-HU" altLang="en-US" sz="27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szinkronicitás</a:t>
            </a: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elméletét, amely a tudat működése és a tudattól (látszólag) független „külvilág” között nem-oksági (akauzális) kölcsönhatásokat tételezett fel </a:t>
            </a:r>
            <a:r>
              <a:rPr lang="hu-HU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(https://www.youtube.com/watch?v=oGTbxUk0oK0).</a:t>
            </a:r>
          </a:p>
          <a:p>
            <a:pPr marL="177800" indent="1588">
              <a:spcBef>
                <a:spcPts val="0"/>
              </a:spcBef>
              <a:spcAft>
                <a:spcPts val="6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szerint ahogyan az okság összefűzhet különböző jelenségeket, ugyanúgy a jelentés is összefűzhet eseményeket.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23946" y="11297"/>
            <a:ext cx="50362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54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endParaRPr lang="hu-HU" sz="54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37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08720"/>
            <a:ext cx="9144000" cy="5901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Jung </a:t>
            </a:r>
            <a:r>
              <a:rPr lang="hu-HU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szinkronicitáson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olyan jelenséget értett, amelynek során valamely személy egyes belső 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világabeli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(tudati) történései és bizonyos 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külvilágabeli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események,</a:t>
            </a:r>
          </a:p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(1) amelyekről a személy úgy érzi, hogy valami hasonló jelentést hordozhatnak, </a:t>
            </a:r>
          </a:p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(2) a puszta véletlent kizáró feltűnően nagy gyakorisággal fordulnak elő együtt, annak ellenére, hogy</a:t>
            </a:r>
          </a:p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(3) közöttük ok-okozati összefüggés nem mutatható ki.</a:t>
            </a:r>
          </a:p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„</a:t>
            </a:r>
            <a:r>
              <a:rPr lang="hu-HU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Synchronicity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hu-HU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meaningful</a:t>
            </a:r>
            <a:r>
              <a:rPr lang="hu-HU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coincidences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where more than one event is connected together by neither causality nor 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chance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</a:p>
          <a:p>
            <a:pPr marL="182563" indent="-4763">
              <a:spcBef>
                <a:spcPct val="0"/>
              </a:spcBef>
              <a:spcAft>
                <a:spcPts val="3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Wolfgang Pauli Nobel díjas fizikus már akkor úgy vélte, hogy a szinkronicitás jelensége nincs ellentmondásban a kvantumfizika koppenhágai értelmezésével (Junggal ebben együttműködött, erről közösen publikáltak). </a:t>
            </a:r>
            <a:endParaRPr lang="hu-HU" altLang="hu-H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23946" y="11297"/>
            <a:ext cx="50362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54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endParaRPr lang="hu-HU" sz="54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301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60685"/>
            <a:ext cx="9153345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egy nőbetege álombeszámolóját hallgatta, akinek az analízise akkorra holtpontra jutott. A beteg éppen arról beszélt, hogy álmában ajándékul kapott egy szent szkarabeusz bogarat ábrázoló aranyékszert, amikor hirtelen koppanást hallottak az ablaküvegen. 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ablaküvegnek kívülről nekirepült egy valódi szkarabeusz bogár (annak egy európai változata).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kinyitotta az ablakot, a bogár berepült, Jung röptében elkapta és odanyújtotta az elképedt betegnek: </a:t>
            </a:r>
            <a:b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Íme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hölgyem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Ön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SZKARABEUSZA</a:t>
            </a: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!” </a:t>
            </a:r>
            <a:endParaRPr lang="hu-HU" altLang="en-US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Ettől a sokkhatástól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újjászületéssel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kapcsolatos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jelentés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hordozó álombeli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tényleges fizikai megjelenésével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az analízis látványosan beindult és hamarosan eredményesen le is zárult.</a:t>
            </a:r>
          </a:p>
        </p:txBody>
      </p:sp>
      <p:sp>
        <p:nvSpPr>
          <p:cNvPr id="16388" name="Téglalap 1"/>
          <p:cNvSpPr>
            <a:spLocks noChangeArrowheads="1"/>
          </p:cNvSpPr>
          <p:nvPr/>
        </p:nvSpPr>
        <p:spPr bwMode="auto">
          <a:xfrm>
            <a:off x="395536" y="441989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(1):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55776" y="-27384"/>
            <a:ext cx="658822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276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60685"/>
            <a:ext cx="9153345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egy nőbetege álombeszámolóját hallgatta, akinek az analízise akkorra holtpontra jutott. A beteg éppen arról beszélt, hogy álmában ajándékul kapott egy szent szkarabeusz bogarat ábrázoló aranyékszert, amikor hirtelen koppanást hallottak az ablaküvegen. 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ablaküvegnek kívülről nekirepült egy valódi szkarabeusz bogár (annak egy európai változata).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kinyitotta az ablakot, a bogár berepült, Jung röptében elkapta és odanyújtotta az elképedt betegnek: </a:t>
            </a:r>
            <a:b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Íme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hölgyem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Ön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SZKARABEUSZA</a:t>
            </a: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!” </a:t>
            </a:r>
            <a:endParaRPr lang="hu-HU" altLang="en-US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Ettől a sokkhatástól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újjászületéssel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kapcsolatos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jelentés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hordozó álombeli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tényleges fizikai megjelenésével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az analízis látványosan beindult és hamarosan eredményesen le is zárult.</a:t>
            </a:r>
          </a:p>
        </p:txBody>
      </p:sp>
      <p:sp>
        <p:nvSpPr>
          <p:cNvPr id="16388" name="Téglalap 1"/>
          <p:cNvSpPr>
            <a:spLocks noChangeArrowheads="1"/>
          </p:cNvSpPr>
          <p:nvPr/>
        </p:nvSpPr>
        <p:spPr bwMode="auto">
          <a:xfrm>
            <a:off x="395536" y="441989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(1):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55776" y="-27384"/>
            <a:ext cx="658822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107504" y="5092739"/>
            <a:ext cx="8928992" cy="165735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Ízeltlábúak: a szkarabeusz bogár (Geotrupes stercorarius) - Ízeltlábú fajo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2225"/>
            <a:ext cx="4703763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Ganajtúró bogár – Az ingatlanokról és az építésrő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0"/>
            <a:ext cx="4452937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31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80728"/>
            <a:ext cx="9036496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>
              <a:spcBef>
                <a:spcPct val="0"/>
              </a:spcBef>
              <a:spcAft>
                <a:spcPts val="400"/>
              </a:spcAft>
            </a:pP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</a:t>
            </a:r>
            <a:r>
              <a:rPr lang="en-US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eterminizmus</a:t>
            </a:r>
            <a:r>
              <a:rPr lang="hu-H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jelenségek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egyetemes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oksági</a:t>
            </a:r>
            <a:r>
              <a:rPr lang="en-US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(kauzális) </a:t>
            </a:r>
            <a:r>
              <a:rPr lang="en-US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meghatározottságát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állító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nézet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>
              <a:spcBef>
                <a:spcPct val="0"/>
              </a:spcBef>
              <a:spcAft>
                <a:spcPts val="4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hu-HU" alt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kauzalitás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(okság)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bár a fogalmat a hétköznapi életben gyakran magától értetődő módon használjuk – valójában egyáltalán nem magától értetődő.</a:t>
            </a:r>
          </a:p>
          <a:p>
            <a:pPr marL="177800">
              <a:spcBef>
                <a:spcPct val="0"/>
              </a:spcBef>
              <a:spcAft>
                <a:spcPts val="4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„valódi kauzalitás” mélyen filozófiai fogalom, amelynek a modern mikrofizikában a hétköznapi tapasztalatainkkal nehezen összeegyeztethető aspektusai is vannak.</a:t>
            </a:r>
          </a:p>
          <a:p>
            <a:pPr marL="177800">
              <a:spcBef>
                <a:spcPct val="0"/>
              </a:spcBef>
              <a:spcAft>
                <a:spcPts val="4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Hétköznapi tapasztalataink alapján intuitív módon érezzük, hogy az oksági kapcsolatoknak meghatározó feltétele az időbeli egymásutániság: ha az A esemény ok, a B esemény pedig okozat, akkor az A eseménynek meg kell előznie a B eseményt.</a:t>
            </a: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425630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960685"/>
            <a:ext cx="9153345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egy nőbetege álombeszámolóját hallgatta, akinek az analízise akkorra holtpontra jutott. A beteg éppen arról beszélt, hogy álmában ajándékul kapott egy szent szkarabeusz bogarat ábrázoló aranyékszert, amikor hirtelen koppanást hallottak az ablaküvegen. 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ablaküvegnek kívülről nekirepült egy valódi szkarabeusz bogár (annak egy európai változata).</a:t>
            </a: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kinyitotta az ablakot, a bogár berepült, Jung röptében elkapta és odanyújtotta az elképedt betegnek: </a:t>
            </a:r>
            <a:b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Íme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hölgyem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Ön</a:t>
            </a:r>
            <a:r>
              <a:rPr lang="en-US" alt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SZKARABEUSZA</a:t>
            </a:r>
            <a:r>
              <a:rPr lang="en-US" alt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!” </a:t>
            </a:r>
            <a:endParaRPr lang="hu-HU" altLang="en-US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0">
              <a:spcBef>
                <a:spcPct val="0"/>
              </a:spcBef>
              <a:spcAft>
                <a:spcPts val="400"/>
              </a:spcAft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Ettől a sokkhatástól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újjászületéssel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kapcsolatos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jelentés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hordozó álombeli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szkarabeusz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tényleges fizikai megjelenésével </a:t>
            </a:r>
            <a:r>
              <a:rPr lang="hu-HU" alt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az analízis látványosan beindult és hamarosan eredményesen le is zárult.</a:t>
            </a:r>
          </a:p>
        </p:txBody>
      </p:sp>
      <p:sp>
        <p:nvSpPr>
          <p:cNvPr id="16388" name="Téglalap 1"/>
          <p:cNvSpPr>
            <a:spLocks noChangeArrowheads="1"/>
          </p:cNvSpPr>
          <p:nvPr/>
        </p:nvSpPr>
        <p:spPr bwMode="auto">
          <a:xfrm>
            <a:off x="395536" y="441989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(1):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55776" y="-27384"/>
            <a:ext cx="658822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107504" y="5092739"/>
            <a:ext cx="8928992" cy="165735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Ízeltlábúak: a szkarabeusz bogár (Geotrupes stercorarius) - Ízeltlábú fajo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2225"/>
            <a:ext cx="4703763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Ganajtúró bogár – Az ingatlanokról és az építésrő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0"/>
            <a:ext cx="4452937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ekerekített téglalapbuborék 8"/>
          <p:cNvSpPr>
            <a:spLocks noChangeArrowheads="1"/>
          </p:cNvSpPr>
          <p:nvPr/>
        </p:nvSpPr>
        <p:spPr bwMode="auto">
          <a:xfrm>
            <a:off x="94332" y="601246"/>
            <a:ext cx="8785225" cy="3765550"/>
          </a:xfrm>
          <a:prstGeom prst="wedgeRoundRectCallout">
            <a:avLst>
              <a:gd name="adj1" fmla="val -33412"/>
              <a:gd name="adj2" fmla="val 67848"/>
              <a:gd name="adj3" fmla="val 16667"/>
            </a:avLst>
          </a:prstGeom>
          <a:solidFill>
            <a:srgbClr val="130C9C"/>
          </a:solidFill>
          <a:ln w="571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2800" i="1" dirty="0">
                <a:solidFill>
                  <a:srgbClr val="FFFFFF"/>
                </a:solidFill>
              </a:rPr>
              <a:t>„A szent magzatot így ki lehet hordani.</a:t>
            </a:r>
            <a:r>
              <a:rPr lang="hu-HU" altLang="en-US" i="1" dirty="0"/>
              <a:t>. </a:t>
            </a:r>
            <a:r>
              <a:rPr lang="hu-HU" altLang="en-US" sz="2800" i="1" dirty="0">
                <a:solidFill>
                  <a:srgbClr val="FFFFFF"/>
                </a:solidFill>
              </a:rPr>
              <a:t>A szkarabeusz hengergeti a galacsinját, és a galacsinban előáll az élet, az ő lelki koncentrációjára irányuló osztatlan munkájának a hatása folytán. Ha pedig még a szemétben is létrejöhet egy embrió, amely elhagyja burkait, akkor éppen az égi szívünk lakhelye, amelyre a szemléletünket koncentráljuk, ne tudna egy testet létrehozni?”</a:t>
            </a:r>
            <a:endParaRPr lang="en-US" altLang="en-US" sz="2800" i="1" dirty="0">
              <a:solidFill>
                <a:srgbClr val="FFFFFF"/>
              </a:solidFill>
            </a:endParaRPr>
          </a:p>
          <a:p>
            <a:r>
              <a:rPr lang="hu-HU" altLang="en-US" sz="2600" dirty="0">
                <a:solidFill>
                  <a:srgbClr val="FFFFFF"/>
                </a:solidFill>
              </a:rPr>
              <a:t>(</a:t>
            </a:r>
            <a:r>
              <a:rPr lang="hu-HU" altLang="en-US" sz="2600" i="1" dirty="0">
                <a:solidFill>
                  <a:srgbClr val="FFFFFF"/>
                </a:solidFill>
              </a:rPr>
              <a:t>Az  Aranyvirág  fakadásának  titka,  </a:t>
            </a:r>
            <a:r>
              <a:rPr lang="hu-HU" altLang="en-US" sz="2600" dirty="0">
                <a:solidFill>
                  <a:srgbClr val="FFFFFF"/>
                </a:solidFill>
              </a:rPr>
              <a:t>ford.: K. J.)</a:t>
            </a:r>
            <a:endParaRPr lang="en-US" altLang="en-US" sz="2600" dirty="0">
              <a:solidFill>
                <a:srgbClr val="FFFFFF"/>
              </a:solidFill>
            </a:endParaRPr>
          </a:p>
          <a:p>
            <a:endParaRPr lang="hu-HU" altLang="en-US" sz="2600" dirty="0">
              <a:solidFill>
                <a:srgbClr val="FFFFFF"/>
              </a:solidFill>
            </a:endParaRPr>
          </a:p>
          <a:p>
            <a:endParaRPr lang="hu-HU" altLang="en-US" dirty="0">
              <a:solidFill>
                <a:srgbClr val="FFFFFF"/>
              </a:solidFill>
            </a:endParaRPr>
          </a:p>
          <a:p>
            <a:endParaRPr lang="hu-HU" altLang="en-US" dirty="0">
              <a:solidFill>
                <a:srgbClr val="FFFFFF"/>
              </a:solidFill>
            </a:endParaRPr>
          </a:p>
          <a:p>
            <a:endParaRPr lang="hu-HU" altLang="en-US" dirty="0">
              <a:solidFill>
                <a:srgbClr val="FFFFFF"/>
              </a:solidFill>
            </a:endParaRPr>
          </a:p>
          <a:p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4841" y="1124744"/>
            <a:ext cx="9108504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7938">
              <a:defRPr/>
            </a:pPr>
            <a:r>
              <a:rPr lang="hu-HU" sz="2750" dirty="0">
                <a:solidFill>
                  <a:schemeClr val="tx2">
                    <a:lumMod val="75000"/>
                  </a:schemeClr>
                </a:solidFill>
              </a:rPr>
              <a:t>Amikor Jung a halszimbólum jelképes értelmével foglalkozott, feltűnően sokszor került halakkal kapcsolatos helyzetekbe.</a:t>
            </a:r>
          </a:p>
          <a:p>
            <a:pPr marL="85725" indent="7938">
              <a:buFont typeface="Arial" panose="020B0604020202020204" pitchFamily="34" charset="0"/>
              <a:buChar char="•"/>
              <a:defRPr/>
            </a:pPr>
            <a:r>
              <a:rPr lang="hu-HU" sz="2750" dirty="0">
                <a:solidFill>
                  <a:schemeClr val="tx2">
                    <a:lumMod val="75000"/>
                  </a:schemeClr>
                </a:solidFill>
              </a:rPr>
              <a:t> 1949. április 1-én reggel egy félig-hal félig-ember rajz keltette fel a figyelmét, majd hal volt ebédre, és beszélgetés is a halakra terelődött.</a:t>
            </a:r>
          </a:p>
          <a:p>
            <a:pPr marL="85725" indent="7938">
              <a:buFont typeface="Arial" panose="020B0604020202020204" pitchFamily="34" charset="0"/>
              <a:buChar char="•"/>
              <a:defRPr/>
            </a:pPr>
            <a:r>
              <a:rPr lang="hu-HU" sz="2750" dirty="0">
                <a:solidFill>
                  <a:schemeClr val="tx2">
                    <a:lumMod val="75000"/>
                  </a:schemeClr>
                </a:solidFill>
              </a:rPr>
              <a:t> Ebéd után megjelent egy korábbi páciense, akit már hónapok óta nem látott, és aki különös képeket mutatott Jungnak halakról.</a:t>
            </a:r>
          </a:p>
          <a:p>
            <a:pPr marL="85725" indent="7938">
              <a:buFont typeface="Arial" panose="020B0604020202020204" pitchFamily="34" charset="0"/>
              <a:buChar char="•"/>
              <a:defRPr/>
            </a:pPr>
            <a:r>
              <a:rPr lang="hu-HU" sz="2750" dirty="0">
                <a:solidFill>
                  <a:schemeClr val="tx2">
                    <a:lumMod val="75000"/>
                  </a:schemeClr>
                </a:solidFill>
              </a:rPr>
              <a:t> Még aznap este valaki egy olyan hímzést mutatott Jungnak, amelyen halszerű tengeri szörnyek voltak láthatóak.</a:t>
            </a:r>
          </a:p>
          <a:p>
            <a:pPr marL="85725" indent="7938">
              <a:buFont typeface="Arial" panose="020B0604020202020204" pitchFamily="34" charset="0"/>
              <a:buChar char="•"/>
              <a:defRPr/>
            </a:pPr>
            <a:r>
              <a:rPr lang="hu-HU" sz="2750" dirty="0">
                <a:solidFill>
                  <a:schemeClr val="tx2">
                    <a:lumMod val="75000"/>
                  </a:schemeClr>
                </a:solidFill>
              </a:rPr>
              <a:t> Másnap egy másik korábbi páciense látogatta meg, akit már egy évtizede nem látott, és egy olyan álmáról számolt be neki, amelyben egy nagy hal úszott feléje…</a:t>
            </a:r>
            <a:endParaRPr lang="en-US" sz="275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(2):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042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07504" y="1124744"/>
            <a:ext cx="903649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Jung egyszer Freuddal beszélgetett a parapszichológiáról, a megrögzötten materialista Freud mereven elutasította a parapszichológiai jelenségek létezését.</a:t>
            </a:r>
          </a:p>
          <a:p>
            <a:pPr marL="889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Ekkor Jungnak olyan érzése támadt, mintha a rekeszizma vasból lenne és vörösen kezdene izzani. Ebben a pillanatban, mindkettőjük döbbenetére, hatalmas csattanást hallottak a mellettük álló könyvszekrényből.</a:t>
            </a:r>
          </a:p>
          <a:p>
            <a:pPr marL="889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600" i="1" dirty="0">
                <a:solidFill>
                  <a:schemeClr val="tx2">
                    <a:lumMod val="75000"/>
                  </a:schemeClr>
                </a:solidFill>
              </a:rPr>
              <a:t>„Íme, ez egy példa volt a katalitikus </a:t>
            </a:r>
            <a:r>
              <a:rPr lang="hu-HU" sz="2600" i="1" dirty="0" err="1">
                <a:solidFill>
                  <a:schemeClr val="tx2">
                    <a:lumMod val="75000"/>
                  </a:schemeClr>
                </a:solidFill>
              </a:rPr>
              <a:t>exteriorizáció</a:t>
            </a:r>
            <a:r>
              <a:rPr lang="hu-HU" sz="2600" i="1" dirty="0">
                <a:solidFill>
                  <a:schemeClr val="tx2">
                    <a:lumMod val="75000"/>
                  </a:schemeClr>
                </a:solidFill>
              </a:rPr>
              <a:t> jelenségére”</a:t>
            </a: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mondta Jung Freudnak. </a:t>
            </a:r>
            <a:r>
              <a:rPr lang="hu-HU" sz="2600" i="1" dirty="0">
                <a:solidFill>
                  <a:schemeClr val="tx2">
                    <a:lumMod val="75000"/>
                  </a:schemeClr>
                </a:solidFill>
              </a:rPr>
              <a:t>„Ez teljes badarság!”</a:t>
            </a: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válaszolta Freud.</a:t>
            </a:r>
          </a:p>
          <a:p>
            <a:pPr marL="889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Erre Jung azt mondta, hogy </a:t>
            </a:r>
            <a:r>
              <a:rPr lang="hu-HU" sz="2600" i="1" dirty="0">
                <a:solidFill>
                  <a:schemeClr val="tx2">
                    <a:lumMod val="75000"/>
                  </a:schemeClr>
                </a:solidFill>
              </a:rPr>
              <a:t>„Egyáltalán nem”</a:t>
            </a: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majd – maga sem tudta honnan vette ehhez a bátorságot – megjósolta, hogy a csattanás azonnal meg fog ismétlődni. És megismétlődött…</a:t>
            </a:r>
          </a:p>
          <a:p>
            <a:pPr marL="889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2">
                    <a:lumMod val="75000"/>
                  </a:schemeClr>
                </a:solidFill>
              </a:rPr>
              <a:t> Freud néma döbbenettel és félelemmel nézett Jungra…</a:t>
            </a:r>
            <a:endParaRPr lang="en-US" sz="2600" b="1" dirty="0">
              <a:solidFill>
                <a:srgbClr val="FFFFFF"/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(3):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719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07504" y="1165676"/>
            <a:ext cx="892899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2">
                    <a:lumMod val="75000"/>
                  </a:schemeClr>
                </a:solidFill>
              </a:rPr>
              <a:t> 1928-ban, amikor Jung a híres </a:t>
            </a:r>
            <a:r>
              <a:rPr lang="hu-HU" sz="2900" i="1" dirty="0">
                <a:solidFill>
                  <a:schemeClr val="tx2">
                    <a:lumMod val="75000"/>
                  </a:schemeClr>
                </a:solidFill>
              </a:rPr>
              <a:t>Vörös Könyvében  </a:t>
            </a:r>
            <a:r>
              <a:rPr lang="hu-HU" sz="2900" dirty="0">
                <a:solidFill>
                  <a:schemeClr val="tx2">
                    <a:lumMod val="75000"/>
                  </a:schemeClr>
                </a:solidFill>
              </a:rPr>
              <a:t>később publikált mandalákat festette, a sinológus Richard Wilhelm küldött neki egy példányt „</a:t>
            </a:r>
            <a:r>
              <a:rPr lang="hu-HU" altLang="en-US" sz="2900" i="1" dirty="0"/>
              <a:t>Az  aranyvirág  fakadásának  titka</a:t>
            </a:r>
            <a:r>
              <a:rPr lang="hu-HU" altLang="en-US" sz="2900" dirty="0"/>
              <a:t>” c. ősi taoista alkimista szövegből, amely az ősi kínai meditáció gyakorlatát ismerteti.</a:t>
            </a:r>
          </a:p>
          <a:p>
            <a:pPr marL="1778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/>
              <a:t> Jungot sokkolta, hogy a könyvben levő egyik mandala mennyire hasonlított arra a „sárga kastélyt” ábrázoló mandalára, amelyen éppen dolgozott.</a:t>
            </a:r>
          </a:p>
          <a:p>
            <a:pPr marL="177800" indent="47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/>
              <a:t> Ez a pillanat élete egyik fordulópontjának bizonyult és figyelmét ettől kezdve az </a:t>
            </a:r>
            <a:r>
              <a:rPr lang="hu-HU" altLang="en-US" sz="2900" dirty="0"/>
              <a:t>alkímia pszichológiai jelentésének és jelentőségének szentelte.</a:t>
            </a:r>
            <a:endParaRPr lang="hu-HU" sz="2900" dirty="0"/>
          </a:p>
          <a:p>
            <a:pPr marL="88900" indent="-88900">
              <a:buFont typeface="Arial" panose="020B0604020202020204" pitchFamily="34" charset="0"/>
              <a:buChar char="•"/>
              <a:defRPr/>
            </a:pPr>
            <a:endParaRPr lang="en-US" sz="2700" b="1" dirty="0">
              <a:solidFill>
                <a:srgbClr val="FFFFFF"/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(4):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479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(4):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355976" y="1268760"/>
            <a:ext cx="453650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2900" dirty="0"/>
              <a:t>A Jung által festett „sárga kastélyt” ábrázoló mandala.</a:t>
            </a:r>
          </a:p>
          <a:p>
            <a:pPr>
              <a:defRPr/>
            </a:pPr>
            <a:endParaRPr lang="hu-HU" sz="2900" dirty="0"/>
          </a:p>
          <a:p>
            <a:pPr>
              <a:defRPr/>
            </a:pPr>
            <a:r>
              <a:rPr lang="hu-HU" sz="2900" dirty="0"/>
              <a:t>A R. Wilhelm által kiadott </a:t>
            </a:r>
            <a:r>
              <a:rPr lang="hu-HU" sz="2900" i="1" dirty="0"/>
              <a:t>„</a:t>
            </a:r>
            <a:r>
              <a:rPr lang="hu-HU" sz="2900" i="1" dirty="0" err="1"/>
              <a:t>Das</a:t>
            </a:r>
            <a:r>
              <a:rPr lang="hu-HU" sz="2900" i="1" dirty="0"/>
              <a:t> </a:t>
            </a:r>
            <a:r>
              <a:rPr lang="hu-HU" sz="2900" i="1" dirty="0" err="1"/>
              <a:t>Geheimnis</a:t>
            </a:r>
            <a:r>
              <a:rPr lang="hu-HU" sz="2900" i="1" dirty="0"/>
              <a:t> der Goldenen </a:t>
            </a:r>
            <a:r>
              <a:rPr lang="hu-HU" sz="2900" i="1" dirty="0" err="1"/>
              <a:t>Blüte</a:t>
            </a:r>
            <a:r>
              <a:rPr lang="hu-HU" sz="2900" i="1" dirty="0"/>
              <a:t>”</a:t>
            </a:r>
          </a:p>
          <a:p>
            <a:pPr>
              <a:defRPr/>
            </a:pPr>
            <a:r>
              <a:rPr lang="hu-HU" sz="2900" i="1" dirty="0">
                <a:solidFill>
                  <a:schemeClr val="tx2">
                    <a:lumMod val="75000"/>
                  </a:schemeClr>
                </a:solidFill>
              </a:rPr>
              <a:t>(„</a:t>
            </a:r>
            <a:r>
              <a:rPr lang="hu-HU" altLang="en-US" sz="2900" i="1" dirty="0"/>
              <a:t>Az  aranyvirág  fakadásának  titka”)</a:t>
            </a:r>
            <a:r>
              <a:rPr lang="hu-HU" sz="2900" dirty="0"/>
              <a:t> </a:t>
            </a:r>
          </a:p>
          <a:p>
            <a:pPr>
              <a:defRPr/>
            </a:pPr>
            <a:r>
              <a:rPr lang="hu-HU" sz="2900" dirty="0"/>
              <a:t>c. könyvben található hasonló témájú ősi kínai mandalát nem sikerült megtalálni.</a:t>
            </a:r>
          </a:p>
        </p:txBody>
      </p:sp>
      <p:sp>
        <p:nvSpPr>
          <p:cNvPr id="4" name="AutoShape 6" descr="Jung-Related Artwork | Center for Jungian Studies of South Florida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" y="1450328"/>
            <a:ext cx="4064486" cy="540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12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052736"/>
            <a:ext cx="903649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Jung üzent az egyik súlyosan depressziós betegének, hogy már aktuális lenne, ha ismét megjelenne nála kezelésre, de a beteg – felesége nyomására – nem válaszolt.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néhány nap múlva vidéken tartott előadást és késő este tért vissza a szállodájába. Éjfél után két óra tájban arra az érzésre ébredt, hogy valaki sietősen kinyitotta az ajtót és bejött a szobájába. Azonnal felkelt, felkapcsolta a villanyt, de nem látott senkit. Ugyanakkor tompa fájdalmat érzett a homlokán és a tarkóján.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Másnap táviratban értesült arról, hogy depressziós betege főbe lőtte magát. Később megtudta, hogy a lövedék a betege homlokán hatolt be és koponyája hátsó részén állt meg.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(5):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46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052736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0"/>
              </a:spcAft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Jung 1961. június 6-án délután 4 órakor hunyt el nagyon békésen, családja körében. Talán nem meglepő, hogy halálát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szinkronisztikus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események kísérték… </a:t>
            </a:r>
            <a:endParaRPr lang="hu-HU" altLang="en-US" sz="2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barátja,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Laurens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van der Post, aki ekkor éppen hajózott Afrikából Európába, Jung halála idején álmot látott, amelyben Jung búcsút intett neki…</a:t>
            </a:r>
          </a:p>
          <a:p>
            <a:pPr marL="1778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Barbara Hannah néhány perccel Jung halála előtt fedezte fel, hogy autójának viszonylag új és feltöltött </a:t>
            </a:r>
            <a:r>
              <a:rPr lang="hu-HU" alt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akkumulátora hirtelen különös módon lemerült…</a:t>
            </a:r>
          </a:p>
          <a:p>
            <a:pPr marL="1778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Néhány órával Jung halála után egy váratlan és szokatlan vihar tört ki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Küsnacht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fölött, majd belecsapott a villám Jung kertjében kedvenc fájába, amely alatt rendszeresen üldögélt…</a:t>
            </a:r>
            <a:endParaRPr lang="en-US" sz="29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(6):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985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052736"/>
            <a:ext cx="91440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Jung 1961. június 6-án délután 4 órakor hunyt el nagyon békésen, családja körében. Talán nem meglepő, hogy halálát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szinkronisztikus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események kísérték… </a:t>
            </a:r>
            <a:endParaRPr lang="hu-HU" altLang="en-US" sz="2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Jung barátja,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Laurens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van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Post, aki ekkor éppen hajózott Afrikából Európába, Jung halála idején álmot látott, amelyben Jung búcsút intett neki…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Barbara Hannah néhány perccel Jung halála előtt fedezte fel, hogy autójának viszonylag új és feltöltött </a:t>
            </a:r>
            <a:r>
              <a:rPr lang="hu-HU" alt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akkumulátora hirtelen különös módon lemerült…</a:t>
            </a:r>
          </a:p>
          <a:p>
            <a:pPr marL="177800"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Néhány órával Jung halála után egy váratlan és szokatlan vihar tört ki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Küsnacht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fölött, majd belecsapott a villám Jung kertjében kedvenc fájába, amely alatt rendszeresen üldögélt…</a:t>
            </a:r>
            <a:endParaRPr lang="en-US" sz="27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Lekerekített téglalapbuborék 7"/>
          <p:cNvSpPr/>
          <p:nvPr/>
        </p:nvSpPr>
        <p:spPr bwMode="auto">
          <a:xfrm>
            <a:off x="107503" y="2492896"/>
            <a:ext cx="9045841" cy="2065657"/>
          </a:xfrm>
          <a:prstGeom prst="wedgeRoundRectCallout">
            <a:avLst>
              <a:gd name="adj1" fmla="val -33453"/>
              <a:gd name="adj2" fmla="val 74268"/>
              <a:gd name="adj3" fmla="val 16667"/>
            </a:avLst>
          </a:prstGeom>
          <a:solidFill>
            <a:schemeClr val="bg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Amikor néhány év múlva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Laurens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van der Post egy dokumentumfilmet forgatott Jung haláláról Jung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küsnachti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házában és éppen erről a villámcsapásról akart a kamerának szólni, a villám ismét lecsapott a kertben…</a:t>
            </a:r>
            <a:endParaRPr lang="en-US" sz="2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563563"/>
            <a:ext cx="1870075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Jung (6):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143003" y="5085184"/>
            <a:ext cx="8821485" cy="1772816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171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>
            <a:spLocks noChangeArrowheads="1"/>
          </p:cNvSpPr>
          <p:nvPr/>
        </p:nvSpPr>
        <p:spPr bwMode="auto">
          <a:xfrm>
            <a:off x="-1" y="1334838"/>
            <a:ext cx="9153345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9875" indent="-269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Deschamps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kisfiú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korában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Orléans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-ban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élt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és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egyszer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M. de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Fortgibu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család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barátja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szilváspudinggal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lepte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meg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őt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hu-HU" alt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Tíz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év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multán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gyermek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ből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fi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atalember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lett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egyszer egy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párizsi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étteremben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ebédelt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utána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desszertnek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szilváspudingot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kért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pincér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vendég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felé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bök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éppen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utolsó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adagot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fogyasztotta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vendég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M. de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Fortgibu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volt…</a:t>
            </a:r>
          </a:p>
          <a:p>
            <a:pPr marL="177800" inden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Ismét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eltelt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sok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év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Deschamps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szilváspudingot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eve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fogadáson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közben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egy társának felidézte korábbi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eset</a:t>
            </a:r>
            <a:r>
              <a:rPr lang="hu-HU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szilváspudinggal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Végül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még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hozzátette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már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csak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M. de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Fortgibu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hiányzik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Lőn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csoda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nyílik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ajtó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lép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rajta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M. de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Fortgibu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akkor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már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idős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fér</a:t>
            </a: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kissé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zavarba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jött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amikor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észrevette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hogy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rossz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helyen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jár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évedésből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kötött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alt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fogadáson</a:t>
            </a:r>
            <a:r>
              <a:rPr lang="en-US" alt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395536" y="750063"/>
            <a:ext cx="842493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Emile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Deschamps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(19. századi francia költő):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02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344825"/>
            <a:ext cx="896429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1588">
              <a:spcBef>
                <a:spcPct val="0"/>
              </a:spcBef>
              <a:spcAft>
                <a:spcPts val="600"/>
              </a:spcAft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 biológia professzor rovarokról tartott előadást, amelyet egy 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ájtatos manóról (</a:t>
            </a:r>
            <a:r>
              <a:rPr lang="en-US" altLang="en-US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imádkozó</a:t>
            </a:r>
            <a:r>
              <a:rPr lang="en-US" altLang="en-US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sásk</a:t>
            </a:r>
            <a:r>
              <a:rPr lang="hu-HU" altLang="en-US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áról</a:t>
            </a:r>
            <a:r>
              <a:rPr lang="hu-HU" altLang="en-US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szóló történettel akart befejezni. </a:t>
            </a:r>
          </a:p>
          <a:p>
            <a:pPr marL="177800" indent="1588">
              <a:spcBef>
                <a:spcPct val="0"/>
              </a:spcBef>
              <a:spcAft>
                <a:spcPts val="600"/>
              </a:spcAft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Amikor erre éppen rá akart térni, egy igazi/élő 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ájtatos manó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repült be a nyitott ablakon és egy felkapcsolt olvasólámpa mellett landolt úgy, hogy hatalmas árnyékot vetett a terem falára, amelyen nagyon markánsan látszott az „imádkozó” testalkat 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(„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praying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mantis</a:t>
            </a:r>
            <a:r>
              <a:rPr lang="hu-HU" alt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”).</a:t>
            </a:r>
          </a:p>
          <a:p>
            <a:pPr marL="177800" indent="1588">
              <a:spcBef>
                <a:spcPct val="0"/>
              </a:spcBef>
              <a:spcAft>
                <a:spcPts val="600"/>
              </a:spcAft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hallgatóság meghökkenve fogadta a nemvárt demonstrációt…</a:t>
            </a: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358535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(1): 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61079159-33C8-FEF6-DEAA-1287E4031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515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976074"/>
            <a:ext cx="903649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1588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yoga szerint – lásd: </a:t>
            </a:r>
            <a:r>
              <a:rPr lang="hu-HU" altLang="hu-HU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Kaczvinszky József 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(K. J.) életműve –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Természetben, 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megnyilvánulá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sok határvonalán kívül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az anyagvilágban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oksági törvények működnek. </a:t>
            </a:r>
            <a:endParaRPr lang="hu-HU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1588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ember életének legmeghatározóbb általános oksági törvénye a </a:t>
            </a:r>
            <a:r>
              <a:rPr 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sors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karma) törvénye: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ben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megnyilvánuló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hajlandóság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határozott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következményeket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idéznek elő.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1588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„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Minden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cselekedetben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már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eleve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benne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rejlik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sorsban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pedig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benne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foglaltatik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minden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egymástól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el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nem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választhatók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Ezért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yoga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mindkettőt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azonos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szóval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jelöli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karma.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KV I.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hu-HU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 indent="1588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„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Ez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»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törvénye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 a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Természetben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vagyis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en-US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alapja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életnek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valamint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minden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egyéni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és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kollektív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fejlődésnek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KV I.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K. J.: 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Kelet világossága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I. kötet)</a:t>
            </a:r>
            <a:endParaRPr lang="hu-HU" altLang="hu-HU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217762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raying mantis shape hi-res stock photography and images - Alam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94883" y="692696"/>
            <a:ext cx="5520369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07968" y="692696"/>
            <a:ext cx="3558399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Main (1): </a:t>
            </a:r>
          </a:p>
        </p:txBody>
      </p:sp>
      <p:pic>
        <p:nvPicPr>
          <p:cNvPr id="21506" name="Picture 5" descr="Attracting Praying Mantis - Using Praying Mantids For Pest Control In  Garden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0860"/>
            <a:ext cx="1907704" cy="143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Jobbra nyíl 1"/>
          <p:cNvSpPr/>
          <p:nvPr/>
        </p:nvSpPr>
        <p:spPr bwMode="auto">
          <a:xfrm rot="19574101">
            <a:off x="1645270" y="4843770"/>
            <a:ext cx="2387802" cy="484632"/>
          </a:xfrm>
          <a:prstGeom prst="rightArrow">
            <a:avLst>
              <a:gd name="adj1" fmla="val 50000"/>
              <a:gd name="adj2" fmla="val 462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127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916832"/>
            <a:ext cx="8665582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800"/>
              </a:spcAft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 férfinek mintegy kilenc évnyi autóvezetési praxisa során – három különböző országban –  összesen mindössze négy defektje volt.</a:t>
            </a:r>
          </a:p>
          <a:p>
            <a:pPr marL="177800" indent="0">
              <a:spcBef>
                <a:spcPct val="0"/>
              </a:spcBef>
              <a:spcAft>
                <a:spcPts val="800"/>
              </a:spcAft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Mind a négy esetben ugyanaz a személy utazott az autóban vele, akivel egyébként igen ritkán volt együtt, és akivel a kapcsolata némileg kényelmetlen és konfliktusos volt.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365997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(2): </a:t>
            </a:r>
          </a:p>
        </p:txBody>
      </p:sp>
    </p:spTree>
    <p:extLst>
      <p:ext uri="{BB962C8B-B14F-4D97-AF65-F5344CB8AC3E}">
        <p14:creationId xmlns:p14="http://schemas.microsoft.com/office/powerpoint/2010/main" val="30169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268760"/>
            <a:ext cx="9144000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Egy férfi egy éjszaka azt álmodta, hogy a feleségével Ausztráliába utazott bizonyos családok és barátok meglátogatása céljából. 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álomban egy nagy városban autóztak és végül megérkeztek egy térre, ahol egy templom volt, mellette a szabadban elhelyezett három haranggal.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férfi néhány hónappal az álom után a feleségével valóban Ausztráliába utazott, ahol egy Melbourne környéki autós kirándulás során eljutott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Wangaratta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városba.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városban megláttak egy templomot, amely mellett a szabadban ideiglenesen el volt helyezve három harang addig, amíg a harangtorony megépül.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365997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(3): </a:t>
            </a:r>
          </a:p>
        </p:txBody>
      </p:sp>
    </p:spTree>
    <p:extLst>
      <p:ext uri="{BB962C8B-B14F-4D97-AF65-F5344CB8AC3E}">
        <p14:creationId xmlns:p14="http://schemas.microsoft.com/office/powerpoint/2010/main" val="14555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268413"/>
            <a:ext cx="8964488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 szabadságon levő pszichoanalitikusnak hirtelen erős vizuális benyomása támadt egy betegével kapcsolatban, akiről öngyilkossági késztetéseket feltételezett.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Nem tudván szabadulni az erős élménytől, hirtelen elhatározással táviratot küldött a betegének azzal a szöveggel, hogy </a:t>
            </a:r>
            <a:r>
              <a:rPr lang="hu-HU" alt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„Ne tegyen semmi őrültséget!”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pszichoanalitikus két nap múlva megtudta, hogy beteg éppen kiment a konyhába azzal a szándékkal, hogy kinyitja a gázcsapot és megöli magát.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Ebben a pillanatban csengetett a postás és átadta neki a táviratot. A beteget sokkolta az üzenet és nem kísérelte meg ismét az öngyilkosságot…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365997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(4): </a:t>
            </a:r>
          </a:p>
        </p:txBody>
      </p:sp>
    </p:spTree>
    <p:extLst>
      <p:ext uri="{BB962C8B-B14F-4D97-AF65-F5344CB8AC3E}">
        <p14:creationId xmlns:p14="http://schemas.microsoft.com/office/powerpoint/2010/main" val="17167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283851"/>
            <a:ext cx="91440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1960-ban született és Angliában élő James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sakk nagymester hosszabb időn át részletesen naplózta a különböző élményeit, és ezt az anyagot Main rendelkezésére bocsátotta. Main kiegészítő interjúkat is készített vele.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1984 dec. 22-én véletlenül megtudta, hogy a Hold túloldalán levő egyik krátert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Kráternek” nevezik.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1988. januárban felfedezte, hogy a Hold túloldalának a térképét aznap publikálták először, amikor ő született.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1988. februárban, miközben a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Kráter” témájában kutakodott, felfedezte, hogy a </a:t>
            </a:r>
            <a:r>
              <a:rPr lang="hu-HU" alt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Monoceros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konstellációban létezik egy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csillagászatilag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is fontos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Csillag” nevű kettős csillag is.</a:t>
            </a:r>
          </a:p>
          <a:p>
            <a:pPr>
              <a:spcBef>
                <a:spcPct val="0"/>
              </a:spcBef>
            </a:pPr>
            <a:endParaRPr lang="hu-HU" altLang="hu-HU" sz="2800" dirty="0">
              <a:solidFill>
                <a:srgbClr val="FFFF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(1)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4718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191518"/>
            <a:ext cx="917488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80975" indent="-3175">
              <a:spcBef>
                <a:spcPct val="0"/>
              </a:spcBef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néhány nap múlva, amikor az Arthur legendakörrel kapcsolatban olvasott valamit egy enciklopédiában, annak a belső borítóján talált egy csillagtérképet a 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Monoceros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konstellációról a név fordításával 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Monoceros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Unicorn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180975" indent="-3175">
              <a:spcBef>
                <a:spcPct val="0"/>
              </a:spcBef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Erről eszébe ötlött, hogy néhány nappal korábban egy különös egybeesésekről (koincidenciákról) szóló írásának ezt a címet adta: „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Unicorn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Spoor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(„Az </a:t>
            </a:r>
            <a:r>
              <a:rPr lang="hu-HU" altLang="hu-HU" sz="2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Unicornis</a:t>
            </a:r>
            <a:r>
              <a:rPr lang="hu-HU" alt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nyomában”), 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utalva arra, hogy mint ahogyan egy még sohasem látott állat (az </a:t>
            </a:r>
            <a:r>
              <a:rPr lang="hu-HU" alt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unicornis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létezésére következtethetünk annak hátrahagyott nyomaiból, ugyanígy arra a „valamire” is következtethetünk, amelyek a koincidenciákban (mint hátrahagyott nyomokban) nyilvánulnak meg.</a:t>
            </a:r>
          </a:p>
          <a:p>
            <a:pPr marL="180975" indent="-3175">
              <a:spcBef>
                <a:spcPct val="0"/>
              </a:spcBef>
            </a:pP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Bevillant neki, hogy pl. „</a:t>
            </a:r>
            <a:r>
              <a:rPr lang="hu-HU" alt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Kráterből” következtethetünk arra a meteoritra, amelynek becsapódása a krátert létrehozta.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(2)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85573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0" y="1232748"/>
            <a:ext cx="9153345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Plaskettnek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az Arthur legendakörrel kapcsolatban az alábbi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szinkronisztikus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élményei voltak</a:t>
            </a:r>
            <a:r>
              <a:rPr lang="hu-HU" altLang="hu-HU" sz="26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1986. nov. 5-én volt egy álma, amelyben feltűnt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Lance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Percival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színész. Egy barátja az álmot úgy értelmezte, mint utalást Arthur két lovagjára,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Lancelot-ra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Parsifal-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addig semmit sem tudott az Arthur legendakörről, de ez felkeltette az érdeklődését.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1988. január 31-én érdeklődéssel olvasott Wagner </a:t>
            </a:r>
            <a:r>
              <a:rPr lang="hu-HU" altLang="hu-HU" sz="26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Parsifal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c. operájáról egy írást, amelyben az operát előadó egyik énekes fotója is szerepelt. A képen látható énekes egészen megdöbbentően hasonlított magára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-re!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Két hét múlva, február 14-én a TV-ben véletlenül látott egy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clip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-et, amelyben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Lance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Percival</a:t>
            </a:r>
            <a:r>
              <a:rPr lang="hu-HU" altLang="hu-HU" sz="2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színész szerepelt.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92696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(3)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792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-44586" y="1181065"/>
            <a:ext cx="9174888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két utóbbi eset nyomán </a:t>
            </a:r>
            <a:r>
              <a:rPr lang="hu-HU" altLang="hu-HU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szisztematikusabban kezdett az Arthur legendakörrel foglalkozni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Febr. 14-én belenézett az </a:t>
            </a:r>
            <a:r>
              <a:rPr lang="hu-HU" altLang="hu-HU" sz="25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Antigues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Roadshow 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TV műsorba, ahol azt látta, hogy a műsor tárgya egy igen régi „kerekasztal” (mint régiség).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Másnap reggel még ezen a koincidencián rágódott, amikor a rádióban azt hallotta, hogy egy nemzetközi „kerekasztal megbeszélést” szerveznek vezető politikusok számára.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Még ezen a reggelen a TV hírekben hallotta, hogy a </a:t>
            </a:r>
            <a:r>
              <a:rPr lang="hu-HU" altLang="hu-HU" sz="25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Camelot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musical zeneszerzője meghalt.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Másnap elment a helyi könyvtárba, hogy ellenőrizze  a nemzetközi „kerekasztal megbeszélésről” szóló rádióhíradás részleteit, ahol a 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Film </a:t>
            </a:r>
            <a:r>
              <a:rPr lang="hu-HU" altLang="hu-HU" sz="25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Guide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rovatban azt olvasta, hogy a BBC műsorán éppen aznap ment a „Kerekasztal lovagjai” c. film, amikor az </a:t>
            </a:r>
            <a:r>
              <a:rPr lang="hu-HU" altLang="hu-HU" sz="25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Antigues</a:t>
            </a:r>
            <a:r>
              <a:rPr lang="hu-HU" altLang="hu-HU" sz="25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Roadshow </a:t>
            </a:r>
            <a:r>
              <a:rPr lang="hu-HU" altLang="hu-HU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TV említett műsora.</a:t>
            </a:r>
            <a:endParaRPr lang="hu-HU" altLang="hu-HU" sz="2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(4)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81186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9345" y="1268760"/>
            <a:ext cx="9144000" cy="552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Arthur legendakör kapcsán 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eljutott a Szent Grál témájához. A „Grál” a legenda szerint az az edény, amelyet Jézus használt az utolsó vacsorán, és amelyben felfogták a vérét, amikor már a kereszten szenvedett.</a:t>
            </a:r>
          </a:p>
          <a:p>
            <a:pPr marL="180975" indent="-3175">
              <a:spcBef>
                <a:spcPct val="0"/>
              </a:spcBef>
              <a:spcAft>
                <a:spcPts val="600"/>
              </a:spcAft>
            </a:pP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erősen érdeklődni kezdett a „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grál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(„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grail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”) szó eredete és jelentése iránt, és némi kutatás után arra a – számára meghökkentő – eredményre jutott, hogy a szó a latin „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crater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(„serleg”, „kupa”, „tál” jelentésű) szóból származik, aminek a mai angolban a „kráter” jelentés felel meg. Ez a szó ilyen módon összekapcsolta csillagászattal és az Arthur legendakörrel kapcsolatos </a:t>
            </a:r>
            <a:r>
              <a:rPr lang="hu-HU" alt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szinkronisztikus</a:t>
            </a:r>
            <a:r>
              <a:rPr lang="hu-HU" alt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élményeit!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(5)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15259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-30888" y="1268760"/>
            <a:ext cx="9174888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Miközben a csillagászattal és az Arthur legendakörrel kapcsolatos élményei tetőztek,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elkezdte olvasni Dante </a:t>
            </a:r>
            <a:r>
              <a:rPr lang="hu-HU" alt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„Isteni színjátéka”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Paradiso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c. részét.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Meglepetéssel olvasta, hogy Dante felemelkedése </a:t>
            </a:r>
            <a:b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szeretett Beatrice-je vezetésével – a Holdra szállással kezdődött és a csillagok elérésével folytatódott. Pontosan ez volt az ő útja is: először a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Kráter” a Holdon, majd a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Csillag”.</a:t>
            </a:r>
          </a:p>
          <a:p>
            <a:pPr marL="177800" indent="0">
              <a:spcBef>
                <a:spcPct val="0"/>
              </a:spcBef>
              <a:spcAft>
                <a:spcPts val="6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Dante felemelkedésének végállomása a „</a:t>
            </a:r>
            <a:r>
              <a:rPr lang="hu-HU" alt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Celestial</a:t>
            </a:r>
            <a:r>
              <a:rPr lang="hu-HU" alt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Rose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volt. 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útja is egyfajta „rózsában” végződött, minthogy a  „</a:t>
            </a:r>
            <a:r>
              <a:rPr lang="hu-HU" alt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Plaskett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Csillag” –  és az egész </a:t>
            </a:r>
            <a:r>
              <a:rPr lang="hu-HU" alt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Monoceros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konstelláció – a </a:t>
            </a:r>
            <a:r>
              <a:rPr lang="hu-HU" alt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Rosette </a:t>
            </a:r>
            <a:r>
              <a:rPr lang="hu-HU" alt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Nebula</a:t>
            </a:r>
            <a:r>
              <a:rPr lang="hu-HU" alt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része .</a:t>
            </a:r>
          </a:p>
          <a:p>
            <a:pPr marL="180975" indent="-180975">
              <a:spcBef>
                <a:spcPct val="0"/>
              </a:spcBef>
            </a:pPr>
            <a:endParaRPr lang="hu-HU" altLang="hu-HU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1388" y="26491"/>
            <a:ext cx="65319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4800" b="1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Szinkronicitás</a:t>
            </a:r>
            <a:r>
              <a:rPr lang="hu-HU" altLang="hu-HU" sz="48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példák</a:t>
            </a:r>
            <a:endParaRPr lang="hu-HU" sz="48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10582" y="683985"/>
            <a:ext cx="57454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en-US" sz="3200" b="1" dirty="0" err="1">
                <a:solidFill>
                  <a:schemeClr val="tx2">
                    <a:lumMod val="75000"/>
                  </a:schemeClr>
                </a:solidFill>
              </a:rPr>
              <a:t>Roderick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 Main (5), </a:t>
            </a:r>
            <a:r>
              <a:rPr lang="hu-HU" altLang="hu-HU" sz="3200" dirty="0" err="1">
                <a:solidFill>
                  <a:schemeClr val="tx2">
                    <a:lumMod val="75000"/>
                  </a:schemeClr>
                </a:solidFill>
              </a:rPr>
              <a:t>Plaskett</a:t>
            </a:r>
            <a:r>
              <a:rPr lang="hu-HU" altLang="hu-HU" sz="3200" dirty="0">
                <a:solidFill>
                  <a:schemeClr val="tx2">
                    <a:lumMod val="75000"/>
                  </a:schemeClr>
                </a:solidFill>
              </a:rPr>
              <a:t> (6)</a:t>
            </a:r>
            <a:r>
              <a:rPr lang="hu-HU" altLang="en-US" sz="32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47291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975494"/>
            <a:ext cx="9036496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158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tehát szigorúan determinálja az egyén </a:t>
            </a:r>
            <a:r>
              <a:rPr 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át.</a:t>
            </a:r>
          </a:p>
          <a:p>
            <a:pPr marL="177800" indent="158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mindennapi életben azonban legtöbbször nem látjuk tisztán a </a:t>
            </a:r>
            <a:r>
              <a:rPr 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cselekedet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a </a:t>
            </a:r>
            <a:r>
              <a:rPr 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sors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közötti konkrét oksági láncolatokat.</a:t>
            </a:r>
          </a:p>
          <a:p>
            <a:pPr marL="177800" indent="158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Ez egyfelől amiatt van így, mert ezek a láncolatok még a saját külvilágunkban is nagyon komplexek lehetnek, amelyek felismerését ráadásul nem csupán a kognitív apparátusunk kapacitása határozza meg, hanem még a karakterünk torzítása is közrejátszik.</a:t>
            </a:r>
          </a:p>
          <a:p>
            <a:pPr marL="177800" indent="1588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Másfelől ezek a láncolatok idegen külvilágokat is érinthetnek, ami a megkülönböztető és az áthidaló megismerés elérése előtt elvileg is kizárja az egyén számára ezen konkrét kapcsolatok felismerését.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270177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1403648" y="0"/>
            <a:ext cx="5256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Unus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mundus</a:t>
            </a:r>
            <a:endParaRPr lang="hu-HU" sz="5400" b="1" i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0" y="92333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Az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unus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mundus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(latin: „egyetlen egységes világ”) kifejezést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Platontól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kezdve, a középkori skolasztikusokon és az alkimista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Dorneuson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át használták, de Jung adott neki markáns régi-új értelmezést a szinkronicitás kapcsán.</a:t>
            </a:r>
          </a:p>
          <a:p>
            <a:pPr marL="93663" indent="-93663"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Jung és Pauli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unus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mundus</a:t>
            </a:r>
            <a:b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modellje: nincs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mély szakadék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 lélek (psziché)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és az anyagi világ</a:t>
            </a:r>
            <a:b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között.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25" y="2695055"/>
            <a:ext cx="6119875" cy="4175505"/>
          </a:xfrm>
          <a:prstGeom prst="rect">
            <a:avLst/>
          </a:prstGeom>
        </p:spPr>
      </p:pic>
      <p:sp>
        <p:nvSpPr>
          <p:cNvPr id="5" name="Lekerekített téglalap 4"/>
          <p:cNvSpPr/>
          <p:nvPr/>
        </p:nvSpPr>
        <p:spPr bwMode="auto">
          <a:xfrm>
            <a:off x="393820" y="4772896"/>
            <a:ext cx="2233964" cy="504056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kerekített téglalap 9"/>
          <p:cNvSpPr/>
          <p:nvPr/>
        </p:nvSpPr>
        <p:spPr bwMode="auto">
          <a:xfrm>
            <a:off x="938754" y="5623211"/>
            <a:ext cx="1833046" cy="504056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Ellipszis 13"/>
          <p:cNvSpPr/>
          <p:nvPr/>
        </p:nvSpPr>
        <p:spPr bwMode="auto">
          <a:xfrm>
            <a:off x="5993060" y="3501008"/>
            <a:ext cx="2699792" cy="187220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Jobbra nyíl 6"/>
          <p:cNvSpPr/>
          <p:nvPr/>
        </p:nvSpPr>
        <p:spPr bwMode="auto">
          <a:xfrm rot="20970142">
            <a:off x="2627763" y="4691800"/>
            <a:ext cx="713855" cy="36004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Jobbra nyíl 16"/>
          <p:cNvSpPr/>
          <p:nvPr/>
        </p:nvSpPr>
        <p:spPr bwMode="auto">
          <a:xfrm rot="20880053">
            <a:off x="2741946" y="5288693"/>
            <a:ext cx="3731624" cy="36004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Ellipszis 17"/>
          <p:cNvSpPr/>
          <p:nvPr/>
        </p:nvSpPr>
        <p:spPr bwMode="auto">
          <a:xfrm>
            <a:off x="3131839" y="3353280"/>
            <a:ext cx="2769097" cy="187993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6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10" grpId="0" animBg="1"/>
      <p:bldP spid="14" grpId="0" animBg="1"/>
      <p:bldP spid="7" grpId="0" animBg="1"/>
      <p:bldP spid="17" grpId="0" animBg="1"/>
      <p:bldP spid="1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33" y="836713"/>
            <a:ext cx="9189033" cy="6021288"/>
          </a:xfrm>
          <a:prstGeom prst="rect">
            <a:avLst/>
          </a:prstGeom>
        </p:spPr>
      </p:pic>
      <p:sp>
        <p:nvSpPr>
          <p:cNvPr id="10" name="Lekerekített téglalap 9"/>
          <p:cNvSpPr/>
          <p:nvPr/>
        </p:nvSpPr>
        <p:spPr bwMode="auto">
          <a:xfrm>
            <a:off x="29169" y="194360"/>
            <a:ext cx="9036496" cy="504056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7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A Descartes (</a:t>
            </a:r>
            <a:r>
              <a:rPr kumimoji="0" lang="hu-HU" sz="27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Cartesius</a:t>
            </a:r>
            <a:r>
              <a:rPr kumimoji="0" lang="hu-HU" sz="27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) féle szakadék a lélek és az anyag között</a:t>
            </a:r>
            <a:r>
              <a:rPr kumimoji="0" lang="hu-HU" sz="2700" b="0" i="0" u="none" strike="noStrike" cap="none" normalizeH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kumimoji="0" lang="hu-HU" sz="27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en-US" sz="2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Ellipszis 13"/>
          <p:cNvSpPr/>
          <p:nvPr/>
        </p:nvSpPr>
        <p:spPr bwMode="auto">
          <a:xfrm>
            <a:off x="3647317" y="1444508"/>
            <a:ext cx="1800200" cy="2088232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Jobbra nyíl 16"/>
          <p:cNvSpPr/>
          <p:nvPr/>
        </p:nvSpPr>
        <p:spPr bwMode="auto">
          <a:xfrm rot="5400000">
            <a:off x="4046220" y="1019594"/>
            <a:ext cx="1002394" cy="36004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kerekített téglalap 10"/>
          <p:cNvSpPr/>
          <p:nvPr/>
        </p:nvSpPr>
        <p:spPr bwMode="auto">
          <a:xfrm>
            <a:off x="899592" y="802155"/>
            <a:ext cx="7776864" cy="504056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7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A szakadás messze nem teljes, csupán a felszínt érinti!</a:t>
            </a:r>
            <a:r>
              <a:rPr kumimoji="0" lang="hu-HU" sz="2700" b="0" i="0" u="none" strike="noStrike" cap="none" normalizeH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</a:rPr>
              <a:t>  </a:t>
            </a:r>
            <a:endParaRPr kumimoji="0" lang="en-US" sz="27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9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1403648" y="0"/>
            <a:ext cx="5256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Unus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mundus</a:t>
            </a:r>
            <a:endParaRPr lang="hu-HU" sz="5400" b="1" i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0" y="908720"/>
            <a:ext cx="914400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Az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unus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mundus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elvet fejezi ki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Hermes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Trismegistos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Tabula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Smaragdina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c. művében: </a:t>
            </a:r>
            <a:r>
              <a:rPr lang="hu-HU" sz="2800" b="1" i="1" u="sng" dirty="0">
                <a:latin typeface="+mn-lt"/>
                <a:hlinkClick r:id="rId2"/>
              </a:rPr>
              <a:t>„</a:t>
            </a:r>
            <a:r>
              <a:rPr lang="en-US" sz="2800" b="1" i="1" u="sng" dirty="0">
                <a:latin typeface="+mn-lt"/>
                <a:hlinkClick r:id="rId2"/>
              </a:rPr>
              <a:t>Ami bent, </a:t>
            </a:r>
            <a:r>
              <a:rPr lang="en-US" sz="2800" b="1" i="1" u="sng" dirty="0" err="1">
                <a:latin typeface="+mn-lt"/>
                <a:hlinkClick r:id="rId2"/>
              </a:rPr>
              <a:t>az</a:t>
            </a:r>
            <a:r>
              <a:rPr lang="en-US" sz="2800" b="1" i="1" u="sng" dirty="0">
                <a:latin typeface="+mn-lt"/>
                <a:hlinkClick r:id="rId2"/>
              </a:rPr>
              <a:t> </a:t>
            </a:r>
            <a:r>
              <a:rPr lang="en-US" sz="2800" b="1" i="1" u="sng" dirty="0" err="1">
                <a:latin typeface="+mn-lt"/>
                <a:hlinkClick r:id="rId2"/>
              </a:rPr>
              <a:t>kint</a:t>
            </a:r>
            <a:r>
              <a:rPr lang="en-US" sz="2800" b="1" i="1" u="sng" dirty="0">
                <a:latin typeface="+mn-lt"/>
                <a:hlinkClick r:id="rId2"/>
              </a:rPr>
              <a:t> – </a:t>
            </a:r>
            <a:r>
              <a:rPr lang="en-US" sz="2800" b="1" i="1" u="sng" dirty="0" err="1">
                <a:latin typeface="+mn-lt"/>
                <a:hlinkClick r:id="rId2"/>
              </a:rPr>
              <a:t>ami</a:t>
            </a:r>
            <a:r>
              <a:rPr lang="en-US" sz="2800" b="1" i="1" u="sng" dirty="0">
                <a:latin typeface="+mn-lt"/>
                <a:hlinkClick r:id="rId2"/>
              </a:rPr>
              <a:t> </a:t>
            </a:r>
            <a:r>
              <a:rPr lang="en-US" sz="2800" b="1" i="1" u="sng" dirty="0" err="1">
                <a:latin typeface="+mn-lt"/>
                <a:hlinkClick r:id="rId2"/>
              </a:rPr>
              <a:t>fönt</a:t>
            </a:r>
            <a:r>
              <a:rPr lang="en-US" sz="2800" b="1" i="1" u="sng" dirty="0">
                <a:latin typeface="+mn-lt"/>
                <a:hlinkClick r:id="rId2"/>
              </a:rPr>
              <a:t>, </a:t>
            </a:r>
            <a:r>
              <a:rPr lang="en-US" sz="2800" b="1" i="1" u="sng" dirty="0" err="1">
                <a:latin typeface="+mn-lt"/>
                <a:hlinkClick r:id="rId2"/>
              </a:rPr>
              <a:t>az</a:t>
            </a:r>
            <a:r>
              <a:rPr lang="en-US" sz="2800" b="1" i="1" u="sng" dirty="0">
                <a:latin typeface="+mn-lt"/>
                <a:hlinkClick r:id="rId2"/>
              </a:rPr>
              <a:t> lent is </a:t>
            </a:r>
            <a:r>
              <a:rPr lang="en-US" sz="2800" b="1" i="1" u="sng" dirty="0" err="1">
                <a:latin typeface="+mn-lt"/>
                <a:hlinkClick r:id="rId2"/>
              </a:rPr>
              <a:t>megnyilvánul</a:t>
            </a:r>
            <a:r>
              <a:rPr lang="en-US" sz="2800" b="1" i="1" u="sng" dirty="0">
                <a:latin typeface="+mn-lt"/>
                <a:hlinkClick r:id="rId2"/>
              </a:rPr>
              <a:t>.</a:t>
            </a:r>
            <a:r>
              <a:rPr lang="hu-HU" sz="2800" b="1" i="1" u="sng" dirty="0">
                <a:latin typeface="+mn-lt"/>
                <a:hlinkClick r:id="rId2"/>
              </a:rPr>
              <a:t>”</a:t>
            </a:r>
            <a:r>
              <a:rPr lang="hu-HU" sz="2800" b="1" i="1" dirty="0">
                <a:solidFill>
                  <a:srgbClr val="0020C0"/>
                </a:solidFill>
                <a:latin typeface="+mn-lt"/>
              </a:rPr>
              <a:t> </a:t>
            </a:r>
            <a:r>
              <a:rPr lang="hu-H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Ez lett az alkimisták krédója.)</a:t>
            </a:r>
            <a:endParaRPr lang="hu-HU" sz="2800" b="1" i="1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93663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Ami a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belső világunknak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(a léleknek, a pszichének) meghatározó hajtóereje, az a 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külvilágunkban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(az anyagi világban) is változásokat idéz elő.</a:t>
            </a:r>
          </a:p>
          <a:p>
            <a:pPr marL="93663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Ugyanez Hamvas Béla fordításában:</a:t>
            </a:r>
            <a:br>
              <a:rPr lang="hu-HU" sz="2800" dirty="0">
                <a:latin typeface="+mn-lt"/>
              </a:rPr>
            </a:br>
            <a:r>
              <a:rPr lang="hu-HU" sz="2800" b="1" i="1" u="sng" dirty="0">
                <a:solidFill>
                  <a:srgbClr val="0020C0"/>
                </a:solidFill>
                <a:latin typeface="+mn-lt"/>
              </a:rPr>
              <a:t>„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Ami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fenn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van,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ugyanaz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, mint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ami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lenn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van, és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ami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lenn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van,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ugyanaz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, mint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ami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fenn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van,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így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érted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meg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az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egy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 </a:t>
            </a:r>
            <a:r>
              <a:rPr lang="en-US" sz="2800" b="1" i="1" u="sng" dirty="0" err="1">
                <a:solidFill>
                  <a:srgbClr val="0020C0"/>
                </a:solidFill>
                <a:latin typeface="+mn-lt"/>
              </a:rPr>
              <a:t>varázslatát</a:t>
            </a:r>
            <a:r>
              <a:rPr lang="en-US" sz="2800" b="1" i="1" u="sng" dirty="0">
                <a:solidFill>
                  <a:srgbClr val="0020C0"/>
                </a:solidFill>
                <a:latin typeface="+mn-lt"/>
              </a:rPr>
              <a:t>.</a:t>
            </a:r>
            <a:r>
              <a:rPr lang="hu-HU" sz="2800" b="1" i="1" u="sng" dirty="0">
                <a:solidFill>
                  <a:srgbClr val="0020C0"/>
                </a:solidFill>
                <a:latin typeface="+mn-lt"/>
              </a:rPr>
              <a:t>”</a:t>
            </a:r>
            <a:r>
              <a:rPr lang="hu-HU" sz="2800" b="1" i="1" dirty="0">
                <a:solidFill>
                  <a:srgbClr val="0020C0"/>
                </a:solidFill>
                <a:latin typeface="+mn-lt"/>
              </a:rPr>
              <a:t> </a:t>
            </a:r>
          </a:p>
          <a:p>
            <a:pPr marL="93663" indent="-952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Ami lent van az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mundus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szintjén (belső és külső világunk közös gyökerében),</a:t>
            </a:r>
            <a:r>
              <a:rPr lang="hu-H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a határozza meg fent belső és külső világunk történéseit is.</a:t>
            </a:r>
            <a:endParaRPr lang="en-US" sz="28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21051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980728"/>
            <a:ext cx="9036496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Ji King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(Ji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csing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I </a:t>
            </a:r>
            <a:r>
              <a:rPr lang="hu-HU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Ching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magyarul: a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Változások Könyve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) a konfucianizmus egyik ősi (kb. i. e. 3000-re datálható), igen nagy tekintélynek örvendő szent könyve, amelyet Kínában az ókortól kezdve széleskörűen használtak és használnak ma is életvezetési, jövendölési, „jóslási” célokra. </a:t>
            </a:r>
          </a:p>
          <a:p>
            <a:pPr marL="177800"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Európában a 19. századtól jelentek meg különböző kiadásai, melyek közül a legjelentősebb és egyben legismertebb  </a:t>
            </a:r>
            <a: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Richard Wilhelm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1924-es német nyelvű fordítása. </a:t>
            </a:r>
          </a:p>
          <a:p>
            <a:pPr marL="177800"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Ehhez a kiadáshoz írt Jung egy igen jelentős előszót, amelyben a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Ji King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működési elvét összekapcsolta az általa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bevezetett</a:t>
            </a:r>
            <a:r>
              <a:rPr lang="hu-HU" altLang="hu-H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szinkronicitás fogalmával és jelenségkörével.</a:t>
            </a:r>
          </a:p>
        </p:txBody>
      </p:sp>
    </p:spTree>
    <p:extLst>
      <p:ext uri="{BB962C8B-B14F-4D97-AF65-F5344CB8AC3E}">
        <p14:creationId xmlns:p14="http://schemas.microsoft.com/office/powerpoint/2010/main" val="88691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980728"/>
            <a:ext cx="9144000" cy="579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Ebben az előszóban Jung megállapítja, hogy a régi kínaiak (és valamennyire még a maiak is) sokkal inkább azokra a jelenségekre fókuszálnak, amelyeket mi inkább véletlenszerűeknek gondolunk, és nem a jól azonosítható elkülönült tiszta oksági láncokra, mint mi itt Európában.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Ji King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is erre a szemléletre épül: bármi is történik egy adott pillanatban (adott időben), az szükségszerűen magában hordozza ennek az adott pillanatnak (időnek) a minőségét. Ez azt is jelenti, hogy adott pillanatban bekövetkező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akár véletlennek tűnő 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események valamilyen módon képviselik és jellemzik azt a pillanatot.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Ez az elv lényegében ugyanaz, mint amit Jung feltételezett a szinkronicitás jelenségkörének alapjaként.</a:t>
            </a:r>
          </a:p>
        </p:txBody>
      </p:sp>
    </p:spTree>
    <p:extLst>
      <p:ext uri="{BB962C8B-B14F-4D97-AF65-F5344CB8AC3E}">
        <p14:creationId xmlns:p14="http://schemas.microsoft.com/office/powerpoint/2010/main" val="343170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92333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Ji King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gyakorlati „jóslási” célokra történő alkalmazása az ún.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trigramok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és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hexagramok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segítségével történik.</a:t>
            </a:r>
          </a:p>
          <a:p>
            <a:pPr marL="9366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Egy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három egymás fölött elhelyezkedő vonalból áll, amelyek lehetnek folytonosak (jang) vagy megszakítottak (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jin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). A lehetséges nyolc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(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ősjel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kua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):</a:t>
            </a:r>
            <a:endParaRPr lang="en-US" sz="27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pic>
        <p:nvPicPr>
          <p:cNvPr id="4" name="Kép 3" descr="http://tarot.72.sk/images/p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3269099"/>
            <a:ext cx="8712968" cy="167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/>
          <p:nvPr/>
        </p:nvSpPr>
        <p:spPr>
          <a:xfrm>
            <a:off x="0" y="4941168"/>
            <a:ext cx="9144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nyolc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jelentése: 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7: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Ég, Teremtő;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Tó, Közömbösség;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Tűz, Nap;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Menydörgés, Gerjesztő;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6: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Szél, Szelíd;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Víz, Mélység;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Hegy, Nyugvás;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0: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Föld, Befogadó </a:t>
            </a:r>
            <a:endParaRPr lang="en-US" sz="27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804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4941168"/>
            <a:ext cx="9101155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nyolc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jelentése: 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7: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Ég, Teremtő;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Tó, Közömbösség;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Tűz, Nap;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Menydörgés, Gerjesztő;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6: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Szél, Szelíd;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Víz, Mélység;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Hegy, Nyugvás;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0: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Föld, Befogadó </a:t>
            </a:r>
            <a:endParaRPr lang="en-US" sz="27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107504" y="5013175"/>
            <a:ext cx="8856984" cy="1728485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kerekített téglalapbuborék 6"/>
          <p:cNvSpPr/>
          <p:nvPr/>
        </p:nvSpPr>
        <p:spPr bwMode="auto">
          <a:xfrm>
            <a:off x="99849" y="404664"/>
            <a:ext cx="8800285" cy="4104456"/>
          </a:xfrm>
          <a:prstGeom prst="wedgeRoundRectCallout">
            <a:avLst>
              <a:gd name="adj1" fmla="val -33141"/>
              <a:gd name="adj2" fmla="val 61371"/>
              <a:gd name="adj3" fmla="val 16667"/>
            </a:avLst>
          </a:prstGeom>
          <a:solidFill>
            <a:schemeClr val="bg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Aft>
                <a:spcPts val="400"/>
              </a:spcAft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Ezeket a </a:t>
            </a:r>
            <a:r>
              <a:rPr lang="hu-HU" sz="26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trigramokat</a:t>
            </a:r>
            <a:r>
              <a:rPr lang="hu-HU" sz="2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hu-HU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Ji Kinghez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kérdéssel forduló (mintegy tanácsot, jövendölést vagy jóslást kérő) személy látszólagosan a véletlen segítségével generálja.</a:t>
            </a:r>
          </a:p>
          <a:p>
            <a:pPr>
              <a:spcAft>
                <a:spcPts val="400"/>
              </a:spcAft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A (látszólagos) véletlen bekapcsolása az eljárásba eredetileg szárított cickafark szárak meghatározott módon történő többlépcsős „véletlen” szétdobásával történt.</a:t>
            </a:r>
          </a:p>
          <a:p>
            <a:pPr>
              <a:spcAft>
                <a:spcPts val="400"/>
              </a:spcAft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Később megjelentek olyan egyszerűbb módszerek, mint bambusznyársak vagy hurkapálcikák használata a cickafark kórók helyett, illetve legújabban érmék feldobása is.</a:t>
            </a:r>
            <a:endParaRPr lang="en-GB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3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4941168"/>
            <a:ext cx="9144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 nyolc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jelentése: 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7: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Ég, Teremtő;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Tó, Közömbösség;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Tűz, Nap;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Menydörgés, Gerjesztő;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6: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Szél, Szelíd;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Víz, Mélység;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Hegy, Nyugvás;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0: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Föld, Befogadó</a:t>
            </a:r>
            <a:endParaRPr lang="en-US" sz="2700" u="sng" dirty="0">
              <a:latin typeface="+mn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611560" y="5013176"/>
            <a:ext cx="331236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kerekített téglalapbuborék 6"/>
          <p:cNvSpPr/>
          <p:nvPr/>
        </p:nvSpPr>
        <p:spPr bwMode="auto">
          <a:xfrm>
            <a:off x="148856" y="116632"/>
            <a:ext cx="8952298" cy="4536504"/>
          </a:xfrm>
          <a:prstGeom prst="wedgeRoundRectCallout">
            <a:avLst>
              <a:gd name="adj1" fmla="val -33244"/>
              <a:gd name="adj2" fmla="val 57800"/>
              <a:gd name="adj3" fmla="val 16667"/>
            </a:avLst>
          </a:prstGeom>
          <a:solidFill>
            <a:schemeClr val="bg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Aft>
                <a:spcPts val="400"/>
              </a:spcAft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Amikor egy tanácsot/választ kérő személy az előírás szerint „kidob” egy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trigramot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az a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trigram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tehát valamilyen módon visszatükrözi a személy világának aktuális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együttállását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„kidobás” idejében.</a:t>
            </a:r>
          </a:p>
          <a:p>
            <a:pPr>
              <a:spcAft>
                <a:spcPts val="400"/>
              </a:spcAft>
            </a:pP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Megjegyzendő, hogy ugyanezen az elven alapulnak a csillagok vagy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dob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ott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kártyalapok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relatív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helyzete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madarak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röpülése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füstgomolyok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vonulása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iszapos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kávé-üledék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elhelyezkedése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etc. alapján történő „jóslások” is.</a:t>
            </a:r>
            <a:b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Mindezek a yoga szerint az éppen megnyilvánuló és megnyilvánulni készülő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szamszkárákról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tájékoztatnak.</a:t>
            </a:r>
            <a:endParaRPr lang="en-GB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7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4941168"/>
            <a:ext cx="9144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>
              <a:buFont typeface="Arial" panose="020B0604020202020204" pitchFamily="34" charset="0"/>
              <a:buChar char="•"/>
              <a:defRPr/>
            </a:pPr>
            <a:r>
              <a:rPr lang="hu-HU" sz="27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 nyolc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jelentése: 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7: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Ég, Teremtő;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3: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Tó, Közömbösség;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Tűz, Nap;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1: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Menydörgés, Gerjesztő;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6: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Szél, Szelíd;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2: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Víz, Mélység;</a:t>
            </a:r>
            <a:b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Hegy, Nyugvás;  </a:t>
            </a:r>
            <a:r>
              <a:rPr lang="hu-H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0: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Föld, Befogadó</a:t>
            </a:r>
            <a:endParaRPr lang="en-US" sz="27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611560" y="5013176"/>
            <a:ext cx="331236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kerekített téglalapbuborék 6"/>
          <p:cNvSpPr/>
          <p:nvPr/>
        </p:nvSpPr>
        <p:spPr bwMode="auto">
          <a:xfrm>
            <a:off x="179512" y="116632"/>
            <a:ext cx="8856984" cy="4608512"/>
          </a:xfrm>
          <a:prstGeom prst="wedgeRoundRectCallout">
            <a:avLst>
              <a:gd name="adj1" fmla="val -33123"/>
              <a:gd name="adj2" fmla="val 56242"/>
              <a:gd name="adj3" fmla="val 16667"/>
            </a:avLst>
          </a:prstGeom>
          <a:solidFill>
            <a:schemeClr val="bg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hu-HU" sz="275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trigramok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konkrét jelentését Jung azonosította a nyolc legalapvetőbb természeti „</a:t>
            </a:r>
            <a:r>
              <a:rPr lang="hu-HU" sz="275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archetípussal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”.</a:t>
            </a:r>
            <a:endParaRPr lang="hu-HU" sz="275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Jung által felfedezett </a:t>
            </a:r>
            <a:r>
              <a:rPr lang="hu-HU" sz="275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archetípusok:</a:t>
            </a:r>
            <a:r>
              <a:rPr lang="hu-HU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emberiség őskezdet óta állandóan megismétlődő élményeinek, tapasztalatainak a nagy érzelmi energiájú, örökletes lecsapódásai, bevésődései a pszichében, amelyek ezen élmények megismétlődése irányában hatnak.</a:t>
            </a:r>
          </a:p>
          <a:p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Igen nagy számú </a:t>
            </a:r>
            <a:r>
              <a:rPr lang="hu-HU" sz="275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archetípus 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létezik, melyek egy része a természettel kapcsolatos. Ez utóbbiakhoz tartozik Jung szerint a </a:t>
            </a:r>
            <a:r>
              <a:rPr lang="hu-HU" sz="275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Ji</a:t>
            </a:r>
            <a:r>
              <a:rPr lang="hu-HU" sz="27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King 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nyolc </a:t>
            </a:r>
            <a:r>
              <a:rPr lang="hu-HU" sz="27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trigramja</a:t>
            </a:r>
            <a:r>
              <a:rPr lang="hu-H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is.</a:t>
            </a:r>
            <a:endParaRPr lang="en-GB" sz="27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1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339752" y="0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54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Ji</a:t>
            </a:r>
            <a:r>
              <a:rPr lang="hu-HU" sz="5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King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1067827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Minthogy a nyolc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csak meglehetősen durva felbontással képes a Mindenség (a személy belső és a külső világa) aktuális állapotának és lehetséges változásainak a leképezésére, gyakorlati célokra a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trigramok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helyett ún.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hexagramokat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használnak.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Egy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hexagram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két egymás fölött elhelyezkedő </a:t>
            </a:r>
            <a:r>
              <a:rPr lang="hu-HU" sz="2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trigramból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áll, amelyek lehetséges maximális száma már 64 (ami a tapasztalat szerint már elegendő felbontást képes biztosítani).</a:t>
            </a:r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 több ezer éves tapasztalatokat bőséges írásos anyagokban foglalták össze, amelyek további részleteivel ehelyütt nem foglalkozunk. </a:t>
            </a:r>
          </a:p>
        </p:txBody>
      </p:sp>
    </p:spTree>
    <p:extLst>
      <p:ext uri="{BB962C8B-B14F-4D97-AF65-F5344CB8AC3E}">
        <p14:creationId xmlns:p14="http://schemas.microsoft.com/office/powerpoint/2010/main" val="417499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1032693"/>
            <a:ext cx="9036496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/>
              <a:t> A tanítvány </a:t>
            </a:r>
            <a:r>
              <a:rPr lang="hu-HU" sz="2600" i="1" dirty="0"/>
              <a:t>„</a:t>
            </a:r>
            <a:r>
              <a:rPr lang="en-US" sz="2600" i="1" dirty="0" err="1"/>
              <a:t>Ráeszmél</a:t>
            </a:r>
            <a:r>
              <a:rPr lang="en-US" sz="2600" i="1" dirty="0"/>
              <a:t> </a:t>
            </a:r>
            <a:r>
              <a:rPr lang="en-US" sz="2600" i="1" dirty="0" err="1"/>
              <a:t>arra</a:t>
            </a:r>
            <a:r>
              <a:rPr lang="en-US" sz="2600" i="1" dirty="0"/>
              <a:t>, </a:t>
            </a:r>
            <a:r>
              <a:rPr lang="en-US" sz="2600" i="1" dirty="0" err="1"/>
              <a:t>hogy</a:t>
            </a:r>
            <a:r>
              <a:rPr lang="en-US" sz="2600" i="1" dirty="0"/>
              <a:t> a </a:t>
            </a:r>
            <a:r>
              <a:rPr lang="en-US" sz="2600" i="1" dirty="0" err="1"/>
              <a:t>sorsban</a:t>
            </a:r>
            <a:r>
              <a:rPr lang="en-US" sz="2600" i="1" dirty="0"/>
              <a:t> – </a:t>
            </a:r>
            <a:r>
              <a:rPr lang="en-US" sz="2600" i="1" dirty="0" err="1"/>
              <a:t>az</a:t>
            </a:r>
            <a:r>
              <a:rPr lang="en-US" sz="2600" i="1" dirty="0"/>
              <a:t> ember </a:t>
            </a:r>
            <a:r>
              <a:rPr lang="en-US" sz="2600" i="1" dirty="0" err="1"/>
              <a:t>cselekedetei</a:t>
            </a:r>
            <a:r>
              <a:rPr lang="en-US" sz="2600" i="1" dirty="0"/>
              <a:t> és </a:t>
            </a:r>
            <a:r>
              <a:rPr lang="en-US" sz="2600" i="1" dirty="0" err="1"/>
              <a:t>ezek</a:t>
            </a:r>
            <a:r>
              <a:rPr lang="en-US" sz="2600" i="1" dirty="0"/>
              <a:t> </a:t>
            </a:r>
            <a:r>
              <a:rPr lang="en-US" sz="2600" i="1" dirty="0" err="1"/>
              <a:t>visszahatásai</a:t>
            </a:r>
            <a:r>
              <a:rPr lang="en-US" sz="2600" i="1" dirty="0"/>
              <a:t> </a:t>
            </a:r>
            <a:r>
              <a:rPr lang="en-US" sz="2600" i="1" dirty="0" err="1"/>
              <a:t>között</a:t>
            </a:r>
            <a:r>
              <a:rPr lang="en-US" sz="2600" i="1" dirty="0"/>
              <a:t> – </a:t>
            </a:r>
            <a:r>
              <a:rPr lang="en-US" sz="2600" i="1" dirty="0" err="1"/>
              <a:t>akkor</a:t>
            </a:r>
            <a:r>
              <a:rPr lang="en-US" sz="2600" i="1" dirty="0"/>
              <a:t> is </a:t>
            </a:r>
            <a:r>
              <a:rPr lang="en-US" sz="2600" i="1" dirty="0" err="1"/>
              <a:t>tökéletes</a:t>
            </a:r>
            <a:r>
              <a:rPr lang="en-US" sz="2600" i="1" dirty="0"/>
              <a:t> és </a:t>
            </a:r>
            <a:r>
              <a:rPr lang="en-US" sz="2600" i="1" dirty="0" err="1"/>
              <a:t>hiánytalan</a:t>
            </a:r>
            <a:r>
              <a:rPr lang="en-US" sz="2600" i="1" dirty="0"/>
              <a:t> </a:t>
            </a:r>
            <a:r>
              <a:rPr lang="en-US" sz="2600" i="1" dirty="0" err="1"/>
              <a:t>összefüggés</a:t>
            </a:r>
            <a:r>
              <a:rPr lang="en-US" sz="2600" i="1" dirty="0"/>
              <a:t> </a:t>
            </a:r>
            <a:r>
              <a:rPr lang="en-US" sz="2600" i="1" dirty="0" err="1"/>
              <a:t>lehet</a:t>
            </a:r>
            <a:r>
              <a:rPr lang="en-US" sz="2600" i="1" dirty="0"/>
              <a:t>, és </a:t>
            </a:r>
            <a:r>
              <a:rPr lang="en-US" sz="2600" i="1" dirty="0" err="1"/>
              <a:t>kell</a:t>
            </a:r>
            <a:r>
              <a:rPr lang="en-US" sz="2600" i="1" dirty="0"/>
              <a:t> is </a:t>
            </a:r>
            <a:r>
              <a:rPr lang="en-US" sz="2600" i="1" dirty="0" err="1"/>
              <a:t>hogy</a:t>
            </a:r>
            <a:r>
              <a:rPr lang="en-US" sz="2600" i="1" dirty="0"/>
              <a:t> </a:t>
            </a:r>
            <a:r>
              <a:rPr lang="en-US" sz="2600" i="1" dirty="0" err="1"/>
              <a:t>legyen</a:t>
            </a:r>
            <a:r>
              <a:rPr lang="en-US" sz="2600" i="1" dirty="0"/>
              <a:t>, </a:t>
            </a:r>
            <a:r>
              <a:rPr lang="en-US" sz="2600" i="1" dirty="0" err="1"/>
              <a:t>amikor</a:t>
            </a:r>
            <a:r>
              <a:rPr lang="en-US" sz="2600" i="1" dirty="0"/>
              <a:t> </a:t>
            </a:r>
            <a:r>
              <a:rPr lang="en-US" sz="2600" i="1" dirty="0" err="1"/>
              <a:t>az</a:t>
            </a:r>
            <a:r>
              <a:rPr lang="en-US" sz="2600" i="1" dirty="0"/>
              <a:t> </a:t>
            </a:r>
            <a:r>
              <a:rPr lang="en-US" sz="2600" i="1" dirty="0" err="1"/>
              <a:t>emberi</a:t>
            </a:r>
            <a:r>
              <a:rPr lang="en-US" sz="2600" i="1" dirty="0"/>
              <a:t> </a:t>
            </a:r>
            <a:r>
              <a:rPr lang="en-US" sz="2600" i="1" dirty="0" err="1"/>
              <a:t>ész</a:t>
            </a:r>
            <a:r>
              <a:rPr lang="en-US" sz="2600" i="1" dirty="0"/>
              <a:t> </a:t>
            </a:r>
            <a:r>
              <a:rPr lang="en-US" sz="2600" i="1" dirty="0" err="1"/>
              <a:t>sem</a:t>
            </a:r>
            <a:r>
              <a:rPr lang="en-US" sz="2600" i="1" dirty="0"/>
              <a:t> </a:t>
            </a:r>
            <a:r>
              <a:rPr lang="en-US" sz="2600" i="1" dirty="0" err="1"/>
              <a:t>meglátni</a:t>
            </a:r>
            <a:r>
              <a:rPr lang="en-US" sz="2600" i="1" dirty="0"/>
              <a:t>, </a:t>
            </a:r>
            <a:r>
              <a:rPr lang="en-US" sz="2600" i="1" dirty="0" err="1"/>
              <a:t>sem</a:t>
            </a:r>
            <a:r>
              <a:rPr lang="en-US" sz="2600" i="1" dirty="0"/>
              <a:t> </a:t>
            </a:r>
            <a:r>
              <a:rPr lang="en-US" sz="2600" i="1" dirty="0" err="1"/>
              <a:t>megtalálni</a:t>
            </a:r>
            <a:r>
              <a:rPr lang="en-US" sz="2600" i="1" dirty="0"/>
              <a:t> </a:t>
            </a:r>
            <a:r>
              <a:rPr lang="en-US" sz="2600" i="1" dirty="0" err="1"/>
              <a:t>nem</a:t>
            </a:r>
            <a:r>
              <a:rPr lang="en-US" sz="2600" i="1" dirty="0"/>
              <a:t> </a:t>
            </a:r>
            <a:r>
              <a:rPr lang="en-US" sz="2600" i="1" dirty="0" err="1"/>
              <a:t>képes</a:t>
            </a:r>
            <a:r>
              <a:rPr lang="en-US" sz="2600" i="1" dirty="0"/>
              <a:t> </a:t>
            </a:r>
            <a:r>
              <a:rPr lang="en-US" sz="2600" i="1" dirty="0" err="1"/>
              <a:t>ez</a:t>
            </a:r>
            <a:r>
              <a:rPr lang="en-US" sz="2600" i="1" dirty="0"/>
              <a:t> </a:t>
            </a:r>
            <a:r>
              <a:rPr lang="en-US" sz="2600" i="1" dirty="0" err="1"/>
              <a:t>összefüggéseket</a:t>
            </a:r>
            <a:r>
              <a:rPr lang="en-US" sz="2600" i="1" dirty="0"/>
              <a:t> a </a:t>
            </a:r>
            <a:r>
              <a:rPr lang="en-US" sz="2600" i="1" dirty="0" err="1"/>
              <a:t>külvilágban</a:t>
            </a:r>
            <a:r>
              <a:rPr lang="en-US" sz="2600" i="1" dirty="0"/>
              <a:t>. </a:t>
            </a:r>
            <a:r>
              <a:rPr lang="en-US" sz="2600" i="1" dirty="0" err="1"/>
              <a:t>Mert</a:t>
            </a:r>
            <a:r>
              <a:rPr lang="en-US" sz="2600" i="1" dirty="0"/>
              <a:t> </a:t>
            </a:r>
            <a:r>
              <a:rPr lang="en-US" sz="2600" i="1" dirty="0" err="1"/>
              <a:t>megérti</a:t>
            </a:r>
            <a:r>
              <a:rPr lang="en-US" sz="2600" i="1" dirty="0"/>
              <a:t>, </a:t>
            </a:r>
            <a:r>
              <a:rPr lang="en-US" sz="2600" i="1" dirty="0" err="1"/>
              <a:t>hogy</a:t>
            </a:r>
            <a:r>
              <a:rPr lang="en-US" sz="2600" i="1" dirty="0"/>
              <a:t> </a:t>
            </a:r>
            <a:r>
              <a:rPr lang="en-US" sz="2600" i="1" dirty="0" err="1"/>
              <a:t>nem</a:t>
            </a:r>
            <a:r>
              <a:rPr lang="en-US" sz="2600" i="1" dirty="0"/>
              <a:t> </a:t>
            </a:r>
            <a:r>
              <a:rPr lang="en-US" sz="2600" i="1" dirty="0" err="1"/>
              <a:t>feltétlenül</a:t>
            </a:r>
            <a:r>
              <a:rPr lang="en-US" sz="2600" i="1" dirty="0"/>
              <a:t> </a:t>
            </a:r>
            <a:r>
              <a:rPr lang="en-US" sz="2600" i="1" dirty="0" err="1"/>
              <a:t>szükséges</a:t>
            </a:r>
            <a:r>
              <a:rPr lang="en-US" sz="2600" i="1" dirty="0"/>
              <a:t>, </a:t>
            </a:r>
            <a:r>
              <a:rPr lang="en-US" sz="2600" i="1" dirty="0" err="1"/>
              <a:t>hogy</a:t>
            </a:r>
            <a:r>
              <a:rPr lang="en-US" sz="2600" i="1" dirty="0"/>
              <a:t> </a:t>
            </a:r>
            <a:r>
              <a:rPr lang="en-US" sz="2600" i="1" dirty="0" err="1"/>
              <a:t>az</a:t>
            </a:r>
            <a:r>
              <a:rPr lang="en-US" sz="2600" i="1" dirty="0"/>
              <a:t> </a:t>
            </a:r>
            <a:r>
              <a:rPr lang="en-US" sz="2600" i="1" dirty="0" err="1"/>
              <a:t>összefüggések</a:t>
            </a:r>
            <a:r>
              <a:rPr lang="en-US" sz="2600" i="1" dirty="0"/>
              <a:t> mint </a:t>
            </a:r>
            <a:r>
              <a:rPr lang="en-US" sz="2600" i="1" dirty="0" err="1"/>
              <a:t>láncszemek</a:t>
            </a:r>
            <a:r>
              <a:rPr lang="en-US" sz="2600" i="1" dirty="0"/>
              <a:t> </a:t>
            </a:r>
            <a:r>
              <a:rPr lang="en-US" sz="2600" i="1" dirty="0" err="1"/>
              <a:t>éppen</a:t>
            </a:r>
            <a:r>
              <a:rPr lang="en-US" sz="2600" i="1" dirty="0"/>
              <a:t> </a:t>
            </a:r>
            <a:r>
              <a:rPr lang="en-US" sz="2600" i="1" dirty="0" err="1"/>
              <a:t>abban</a:t>
            </a:r>
            <a:r>
              <a:rPr lang="en-US" sz="2600" i="1" dirty="0"/>
              <a:t> a </a:t>
            </a:r>
            <a:r>
              <a:rPr lang="en-US" sz="2600" i="1" dirty="0" err="1"/>
              <a:t>külvilágban</a:t>
            </a:r>
            <a:r>
              <a:rPr lang="en-US" sz="2600" i="1" dirty="0"/>
              <a:t> </a:t>
            </a:r>
            <a:r>
              <a:rPr lang="en-US" sz="2600" i="1" dirty="0" err="1"/>
              <a:t>kapcsolódjanak</a:t>
            </a:r>
            <a:r>
              <a:rPr lang="en-US" sz="2600" i="1" dirty="0"/>
              <a:t> </a:t>
            </a:r>
            <a:r>
              <a:rPr lang="en-US" sz="2600" i="1" dirty="0" err="1"/>
              <a:t>egymásba</a:t>
            </a:r>
            <a:r>
              <a:rPr lang="en-US" sz="2600" i="1" dirty="0"/>
              <a:t>, </a:t>
            </a:r>
            <a:r>
              <a:rPr lang="en-US" sz="2600" i="1" dirty="0" err="1"/>
              <a:t>amelyben</a:t>
            </a:r>
            <a:r>
              <a:rPr lang="en-US" sz="2600" i="1" dirty="0"/>
              <a:t>, </a:t>
            </a:r>
            <a:r>
              <a:rPr lang="en-US" sz="2600" i="1" dirty="0" err="1"/>
              <a:t>amelynek</a:t>
            </a:r>
            <a:r>
              <a:rPr lang="en-US" sz="2600" i="1" dirty="0"/>
              <a:t> </a:t>
            </a:r>
            <a:r>
              <a:rPr lang="en-US" sz="2600" i="1" dirty="0" err="1"/>
              <a:t>középpontjában</a:t>
            </a:r>
            <a:r>
              <a:rPr lang="en-US" sz="2600" i="1" dirty="0"/>
              <a:t> </a:t>
            </a:r>
            <a:r>
              <a:rPr lang="en-US" sz="2600" i="1" dirty="0" err="1"/>
              <a:t>az</a:t>
            </a:r>
            <a:r>
              <a:rPr lang="en-US" sz="2600" i="1" dirty="0"/>
              <a:t> ember </a:t>
            </a:r>
            <a:r>
              <a:rPr lang="en-US" sz="2600" i="1" dirty="0" err="1"/>
              <a:t>maga</a:t>
            </a:r>
            <a:r>
              <a:rPr lang="en-US" sz="2600" i="1" dirty="0"/>
              <a:t> </a:t>
            </a:r>
            <a:r>
              <a:rPr lang="en-US" sz="2600" i="1" dirty="0" err="1"/>
              <a:t>él</a:t>
            </a:r>
            <a:r>
              <a:rPr lang="en-US" sz="2600" i="1" dirty="0"/>
              <a:t>. </a:t>
            </a:r>
            <a:r>
              <a:rPr lang="en-US" sz="2600" i="1" dirty="0" err="1"/>
              <a:t>Oksági</a:t>
            </a:r>
            <a:r>
              <a:rPr lang="en-US" sz="2600" i="1" dirty="0"/>
              <a:t> </a:t>
            </a:r>
            <a:r>
              <a:rPr lang="en-US" sz="2600" i="1" dirty="0" err="1"/>
              <a:t>sorozatokat</a:t>
            </a:r>
            <a:r>
              <a:rPr lang="en-US" sz="2600" i="1" dirty="0"/>
              <a:t> </a:t>
            </a:r>
            <a:r>
              <a:rPr lang="en-US" sz="2600" i="1" dirty="0" err="1"/>
              <a:t>alkothatnak</a:t>
            </a:r>
            <a:r>
              <a:rPr lang="en-US" sz="2600" i="1" dirty="0"/>
              <a:t> </a:t>
            </a:r>
            <a:r>
              <a:rPr lang="en-US" sz="2600" i="1" dirty="0" err="1"/>
              <a:t>idegen</a:t>
            </a:r>
            <a:r>
              <a:rPr lang="en-US" sz="2600" i="1" dirty="0"/>
              <a:t> </a:t>
            </a:r>
            <a:r>
              <a:rPr lang="en-US" sz="2600" i="1" dirty="0" err="1"/>
              <a:t>külvilágokon</a:t>
            </a:r>
            <a:r>
              <a:rPr lang="en-US" sz="2600" i="1" dirty="0"/>
              <a:t> </a:t>
            </a:r>
            <a:r>
              <a:rPr lang="en-US" sz="2600" i="1" dirty="0" err="1"/>
              <a:t>keresztül</a:t>
            </a:r>
            <a:r>
              <a:rPr lang="en-US" sz="2600" i="1" dirty="0"/>
              <a:t> is. </a:t>
            </a:r>
            <a:r>
              <a:rPr lang="en-US" sz="2600" i="1" dirty="0" err="1"/>
              <a:t>Ez</a:t>
            </a:r>
            <a:r>
              <a:rPr lang="en-US" sz="2600" i="1" dirty="0"/>
              <a:t> </a:t>
            </a:r>
            <a:r>
              <a:rPr lang="en-US" sz="2600" i="1" dirty="0" err="1"/>
              <a:t>pedig</a:t>
            </a:r>
            <a:r>
              <a:rPr lang="en-US" sz="2600" i="1" dirty="0"/>
              <a:t> </a:t>
            </a:r>
            <a:r>
              <a:rPr lang="en-US" sz="2600" i="1" dirty="0" err="1"/>
              <a:t>már</a:t>
            </a:r>
            <a:r>
              <a:rPr lang="en-US" sz="2600" i="1" dirty="0"/>
              <a:t> </a:t>
            </a:r>
            <a:r>
              <a:rPr lang="en-US" sz="2600" i="1" dirty="0" err="1"/>
              <a:t>egymagában</a:t>
            </a:r>
            <a:r>
              <a:rPr lang="en-US" sz="2600" i="1" dirty="0"/>
              <a:t> </a:t>
            </a:r>
            <a:r>
              <a:rPr lang="en-US" sz="2600" i="1" dirty="0" err="1"/>
              <a:t>elegendő</a:t>
            </a:r>
            <a:r>
              <a:rPr lang="en-US" sz="2600" i="1" dirty="0"/>
              <a:t> </a:t>
            </a:r>
            <a:r>
              <a:rPr lang="en-US" sz="2600" i="1" dirty="0" err="1"/>
              <a:t>ahhoz</a:t>
            </a:r>
            <a:r>
              <a:rPr lang="en-US" sz="2600" i="1" dirty="0"/>
              <a:t>, </a:t>
            </a:r>
            <a:r>
              <a:rPr lang="en-US" sz="2600" i="1" dirty="0" err="1"/>
              <a:t>hogy</a:t>
            </a:r>
            <a:r>
              <a:rPr lang="en-US" sz="2600" i="1" dirty="0"/>
              <a:t> </a:t>
            </a:r>
            <a:r>
              <a:rPr lang="en-US" sz="2600" i="1" dirty="0" err="1"/>
              <a:t>az</a:t>
            </a:r>
            <a:r>
              <a:rPr lang="en-US" sz="2600" i="1" dirty="0"/>
              <a:t> </a:t>
            </a:r>
            <a:r>
              <a:rPr lang="en-US" sz="2600" i="1" dirty="0" err="1"/>
              <a:t>emberi</a:t>
            </a:r>
            <a:r>
              <a:rPr lang="en-US" sz="2600" i="1" dirty="0"/>
              <a:t> </a:t>
            </a:r>
            <a:r>
              <a:rPr lang="en-US" sz="2600" i="1" dirty="0" err="1"/>
              <a:t>értelem</a:t>
            </a:r>
            <a:r>
              <a:rPr lang="en-US" sz="2600" i="1" dirty="0"/>
              <a:t> ne </a:t>
            </a:r>
            <a:r>
              <a:rPr lang="en-US" sz="2600" i="1" dirty="0" err="1"/>
              <a:t>tudja</a:t>
            </a:r>
            <a:r>
              <a:rPr lang="en-US" sz="2600" i="1" dirty="0"/>
              <a:t> </a:t>
            </a:r>
            <a:r>
              <a:rPr lang="en-US" sz="2600" i="1" dirty="0" err="1"/>
              <a:t>követni</a:t>
            </a:r>
            <a:r>
              <a:rPr lang="en-US" sz="2600" i="1" dirty="0"/>
              <a:t> </a:t>
            </a:r>
            <a:r>
              <a:rPr lang="en-US" sz="2600" i="1" dirty="0" err="1"/>
              <a:t>az</a:t>
            </a:r>
            <a:r>
              <a:rPr lang="en-US" sz="2600" i="1" dirty="0"/>
              <a:t> </a:t>
            </a:r>
            <a:r>
              <a:rPr lang="en-US" sz="2600" i="1" dirty="0" err="1"/>
              <a:t>útjukat</a:t>
            </a:r>
            <a:r>
              <a:rPr lang="en-US" sz="2600" i="1" dirty="0"/>
              <a:t>.</a:t>
            </a:r>
            <a:r>
              <a:rPr lang="hu-HU" sz="2600" i="1" dirty="0"/>
              <a:t>”</a:t>
            </a:r>
            <a:r>
              <a:rPr lang="hu-HU" sz="2600" dirty="0"/>
              <a:t> (K. J.: </a:t>
            </a:r>
            <a:r>
              <a:rPr lang="en-US" sz="2600" i="1" dirty="0"/>
              <a:t>A </a:t>
            </a:r>
            <a:r>
              <a:rPr lang="en-US" sz="2600" i="1" dirty="0" err="1"/>
              <a:t>hét</a:t>
            </a:r>
            <a:r>
              <a:rPr lang="en-US" sz="2600" i="1" dirty="0"/>
              <a:t> </a:t>
            </a:r>
            <a:r>
              <a:rPr lang="en-US" sz="2600" i="1" dirty="0" err="1"/>
              <a:t>beavatás</a:t>
            </a:r>
            <a:r>
              <a:rPr lang="hu-HU" sz="2600" dirty="0"/>
              <a:t>)</a:t>
            </a:r>
            <a:endParaRPr lang="en-US" sz="2600" dirty="0"/>
          </a:p>
          <a:p>
            <a:pPr marL="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/>
              <a:t> </a:t>
            </a:r>
            <a:r>
              <a:rPr lang="hu-HU" sz="2600" b="1" i="1" dirty="0"/>
              <a:t>N</a:t>
            </a:r>
            <a:r>
              <a:rPr lang="en-US" sz="2600" b="1" i="1" dirty="0" err="1"/>
              <a:t>em</a:t>
            </a:r>
            <a:r>
              <a:rPr lang="en-US" sz="2600" b="1" i="1" dirty="0"/>
              <a:t> </a:t>
            </a:r>
            <a:r>
              <a:rPr lang="hu-HU" sz="2600" b="1" i="1" dirty="0"/>
              <a:t>kell </a:t>
            </a:r>
            <a:r>
              <a:rPr lang="hu-HU" sz="2600" dirty="0"/>
              <a:t>ezért arra törekedni</a:t>
            </a:r>
            <a:r>
              <a:rPr lang="en-US" sz="2600" dirty="0"/>
              <a:t>, </a:t>
            </a:r>
            <a:r>
              <a:rPr lang="en-US" sz="2600" dirty="0" err="1"/>
              <a:t>hogy</a:t>
            </a:r>
            <a:r>
              <a:rPr lang="en-US" sz="2600" dirty="0"/>
              <a:t> </a:t>
            </a:r>
            <a:r>
              <a:rPr lang="en-US" sz="2600" dirty="0" err="1"/>
              <a:t>az</a:t>
            </a:r>
            <a:r>
              <a:rPr lang="en-US" sz="2600" dirty="0"/>
              <a:t> ember a </a:t>
            </a:r>
            <a:r>
              <a:rPr lang="en-US" sz="2600" dirty="0" err="1"/>
              <a:t>saját</a:t>
            </a:r>
            <a:r>
              <a:rPr lang="en-US" sz="2600" dirty="0"/>
              <a:t> </a:t>
            </a:r>
            <a:r>
              <a:rPr lang="en-US" sz="2600" dirty="0" err="1"/>
              <a:t>sorsát</a:t>
            </a:r>
            <a:r>
              <a:rPr lang="en-US" sz="2600" dirty="0"/>
              <a:t> </a:t>
            </a:r>
            <a:r>
              <a:rPr lang="en-US" sz="2600" dirty="0" err="1"/>
              <a:t>minden</a:t>
            </a:r>
            <a:r>
              <a:rPr lang="hu-HU" sz="2600" dirty="0"/>
              <a:t> részletében </a:t>
            </a:r>
            <a:r>
              <a:rPr lang="en-US" sz="2600" b="1" i="1" dirty="0" err="1"/>
              <a:t>áttekinteni</a:t>
            </a:r>
            <a:r>
              <a:rPr lang="en-US" sz="2600" dirty="0"/>
              <a:t> is </a:t>
            </a:r>
            <a:r>
              <a:rPr lang="en-US" sz="2600" dirty="0" err="1"/>
              <a:t>tudja</a:t>
            </a:r>
            <a:r>
              <a:rPr lang="en-US" sz="2600" dirty="0"/>
              <a:t> </a:t>
            </a:r>
            <a:r>
              <a:rPr lang="en-US" sz="2600" dirty="0" err="1"/>
              <a:t>az</a:t>
            </a:r>
            <a:r>
              <a:rPr lang="en-US" sz="2600" dirty="0"/>
              <a:t> </a:t>
            </a:r>
            <a:r>
              <a:rPr lang="en-US" sz="2600" dirty="0" err="1"/>
              <a:t>élet</a:t>
            </a:r>
            <a:r>
              <a:rPr lang="en-US" sz="2600" dirty="0"/>
              <a:t> </a:t>
            </a:r>
            <a:r>
              <a:rPr lang="en-US" sz="2600" dirty="0" err="1"/>
              <a:t>folyamán</a:t>
            </a:r>
            <a:r>
              <a:rPr lang="hu-HU" sz="2600" dirty="0"/>
              <a:t>, </a:t>
            </a:r>
            <a:r>
              <a:rPr lang="hu-HU" sz="2600" b="1" i="1" dirty="0"/>
              <a:t>e</a:t>
            </a:r>
            <a:r>
              <a:rPr lang="en-US" sz="2600" b="1" i="1" dirty="0" err="1"/>
              <a:t>legendő</a:t>
            </a:r>
            <a:r>
              <a:rPr lang="hu-HU" sz="2600" b="1" i="1" dirty="0"/>
              <a:t> </a:t>
            </a:r>
            <a:r>
              <a:rPr lang="hu-HU" sz="2600" dirty="0"/>
              <a:t>csupán azt </a:t>
            </a:r>
            <a:r>
              <a:rPr lang="en-US" sz="2600" b="1" i="1" dirty="0" err="1"/>
              <a:t>tudomásul</a:t>
            </a:r>
            <a:r>
              <a:rPr lang="en-US" sz="2600" b="1" i="1" dirty="0"/>
              <a:t> </a:t>
            </a:r>
            <a:r>
              <a:rPr lang="en-US" sz="2600" b="1" i="1" dirty="0" err="1"/>
              <a:t>vennie</a:t>
            </a:r>
            <a:r>
              <a:rPr lang="en-US" sz="2600" b="1" i="1" dirty="0"/>
              <a:t>.</a:t>
            </a:r>
            <a:r>
              <a:rPr lang="en-US" sz="2600" dirty="0"/>
              <a:t> </a:t>
            </a:r>
            <a:endParaRPr lang="hu-HU" altLang="hu-HU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23908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8" y="23812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9" name="Ellipszis 8"/>
          <p:cNvSpPr/>
          <p:nvPr/>
        </p:nvSpPr>
        <p:spPr bwMode="auto">
          <a:xfrm>
            <a:off x="323528" y="-243408"/>
            <a:ext cx="3600400" cy="317673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13785" y="29976"/>
            <a:ext cx="4609257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28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hu-HU" sz="28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csakra</a:t>
            </a: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-rendszere</a:t>
            </a:r>
          </a:p>
        </p:txBody>
      </p:sp>
      <p:sp>
        <p:nvSpPr>
          <p:cNvPr id="6" name="Téglalap 5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8120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8" y="23812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zis 8"/>
          <p:cNvSpPr/>
          <p:nvPr/>
        </p:nvSpPr>
        <p:spPr bwMode="auto">
          <a:xfrm>
            <a:off x="323528" y="-243408"/>
            <a:ext cx="3600400" cy="317673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kerekített téglalapbuborék 6"/>
          <p:cNvSpPr/>
          <p:nvPr/>
        </p:nvSpPr>
        <p:spPr bwMode="auto">
          <a:xfrm>
            <a:off x="4192728" y="620688"/>
            <a:ext cx="4835981" cy="5096883"/>
          </a:xfrm>
          <a:prstGeom prst="wedgeRoundRectCallout">
            <a:avLst>
              <a:gd name="adj1" fmla="val -55557"/>
              <a:gd name="adj2" fmla="val -24935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megnyilvánulások</a:t>
            </a: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határvonalán belül a </a:t>
            </a:r>
            <a:r>
              <a:rPr lang="hu-HU" sz="28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szamszkárák</a:t>
            </a: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között csak </a:t>
            </a:r>
            <a:r>
              <a:rPr lang="hu-HU" sz="28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finalitás</a:t>
            </a: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van, nincsenek oksági kapcsolatok.</a:t>
            </a:r>
          </a:p>
          <a:p>
            <a:pPr>
              <a:defRPr/>
            </a:pP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hu-HU" sz="28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szamszkárák</a:t>
            </a:r>
            <a:r>
              <a:rPr lang="hu-HU" sz="28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csak létrehozzák az oksági kapcsolatokat a kivetítésben, önmaguk azonban azoktól függetlenek maradnak.</a:t>
            </a:r>
            <a:endParaRPr lang="en-US" sz="28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13785" y="29976"/>
            <a:ext cx="4609257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28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hu-HU" sz="28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csakra</a:t>
            </a:r>
            <a:r>
              <a:rPr lang="hu-HU" sz="28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-rendszere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8" name="Téglalap 7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462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8" y="23812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zis 8"/>
          <p:cNvSpPr/>
          <p:nvPr/>
        </p:nvSpPr>
        <p:spPr bwMode="auto">
          <a:xfrm>
            <a:off x="323528" y="-243408"/>
            <a:ext cx="3600400" cy="317673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kerekített téglalapbuborék 6"/>
          <p:cNvSpPr/>
          <p:nvPr/>
        </p:nvSpPr>
        <p:spPr bwMode="auto">
          <a:xfrm>
            <a:off x="4271821" y="116632"/>
            <a:ext cx="4835981" cy="5832648"/>
          </a:xfrm>
          <a:prstGeom prst="wedgeRoundRectCallout">
            <a:avLst>
              <a:gd name="adj1" fmla="val -55557"/>
              <a:gd name="adj2" fmla="val -24935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megnyilvánulások határvonalán kívül (a külvilágban) viszont csak oksági kapcsolatok vannak.</a:t>
            </a:r>
          </a:p>
          <a:p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„Nincs véletlen. Még a rózsa szirma sem hull le a földre, amikor nem tartozik hozzá a dolgok rendjéhez a lehullása.” 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K. J.: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Tanácsok.</a:t>
            </a:r>
          </a:p>
          <a:p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„Nincs igazságtalanság és nincs véletlen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Minden megnyilvánulás sorsszerű.”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K. J.: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Kelet világossága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I.</a:t>
            </a:r>
            <a:endParaRPr lang="en-US" sz="27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30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8" name="Téglalap 7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117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1" y="23812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zis 8"/>
          <p:cNvSpPr/>
          <p:nvPr/>
        </p:nvSpPr>
        <p:spPr bwMode="auto">
          <a:xfrm>
            <a:off x="1619672" y="2348880"/>
            <a:ext cx="1152127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kerekített téglalapbuborék 10"/>
          <p:cNvSpPr/>
          <p:nvPr/>
        </p:nvSpPr>
        <p:spPr bwMode="auto">
          <a:xfrm>
            <a:off x="3059832" y="224644"/>
            <a:ext cx="5982445" cy="5220580"/>
          </a:xfrm>
          <a:prstGeom prst="wedgeRoundRectCallout">
            <a:avLst>
              <a:gd name="adj1" fmla="val -59333"/>
              <a:gd name="adj2" fmla="val -7913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Aft>
                <a:spcPts val="800"/>
              </a:spcAft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</a:t>
            </a:r>
            <a:r>
              <a:rPr lang="hu-HU" sz="27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unus</a:t>
            </a:r>
            <a:r>
              <a:rPr lang="hu-HU" sz="27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mundus</a:t>
            </a:r>
            <a:r>
              <a:rPr lang="hu-HU" sz="27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alapjául szolgáló egyéni ösztönvilág (az egyéni 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szamszkárák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világa, benne az archetípusokkal) ebben az ábrázolásban „fent van” </a:t>
            </a:r>
            <a:r>
              <a:rPr lang="hu-HU" sz="27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buddhi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-ban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defRPr/>
            </a:pP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Ezek a </a:t>
            </a:r>
            <a:r>
              <a:rPr lang="hu-HU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szamszkárák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(hajlandóságok) innen vetítődnek be (az ábrázolásban „le”) egyrészt </a:t>
            </a:r>
            <a:r>
              <a:rPr lang="en-US" alt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egyén</a:t>
            </a:r>
            <a:r>
              <a:rPr lang="en-US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belső-világába</a:t>
            </a: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másrészt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innen vetítődnek ki</a:t>
            </a: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(az ábrázolásban ugyancsak „le”) </a:t>
            </a:r>
            <a:r>
              <a:rPr lang="hu-HU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egyén külső világába.</a:t>
            </a:r>
            <a:endParaRPr lang="en-US" sz="2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6" name="Téglalap 5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666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build="p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364" name="Egyenes összekötő nyíllal 2"/>
          <p:cNvCxnSpPr>
            <a:cxnSpLocks noChangeShapeType="1"/>
          </p:cNvCxnSpPr>
          <p:nvPr/>
        </p:nvCxnSpPr>
        <p:spPr bwMode="auto">
          <a:xfrm>
            <a:off x="1979613" y="2636838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5" name="Egyenes összekötő nyíllal 7"/>
          <p:cNvCxnSpPr>
            <a:cxnSpLocks noChangeShapeType="1"/>
          </p:cNvCxnSpPr>
          <p:nvPr/>
        </p:nvCxnSpPr>
        <p:spPr bwMode="auto">
          <a:xfrm>
            <a:off x="2339752" y="2624932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Lekerekített téglalapbuborék 9"/>
          <p:cNvSpPr/>
          <p:nvPr/>
        </p:nvSpPr>
        <p:spPr bwMode="auto">
          <a:xfrm>
            <a:off x="1384192" y="1768180"/>
            <a:ext cx="1432780" cy="78869"/>
          </a:xfrm>
          <a:prstGeom prst="wedgeRoundRectCallout">
            <a:avLst>
              <a:gd name="adj1" fmla="val -8558"/>
              <a:gd name="adj2" fmla="val 853221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/>
          </a:p>
        </p:txBody>
      </p:sp>
      <p:sp>
        <p:nvSpPr>
          <p:cNvPr id="2" name="Lekerekített téglalapbuborék 1"/>
          <p:cNvSpPr/>
          <p:nvPr/>
        </p:nvSpPr>
        <p:spPr bwMode="auto">
          <a:xfrm>
            <a:off x="1115616" y="545687"/>
            <a:ext cx="7200900" cy="1299137"/>
          </a:xfrm>
          <a:prstGeom prst="wedgeRoundRectCallout">
            <a:avLst>
              <a:gd name="adj1" fmla="val -32877"/>
              <a:gd name="adj2" fmla="val 103975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Ezek a hajlandóságok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egyén</a:t>
            </a:r>
            <a:r>
              <a:rPr lang="en-US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belső-világában</a:t>
            </a:r>
            <a:r>
              <a:rPr lang="hu-HU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(a tudatban) </a:t>
            </a: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nyilvánulnak meg</a:t>
            </a:r>
            <a:r>
              <a:rPr lang="hu-HU" altLang="en-US" sz="3200" dirty="0"/>
              <a:t>.</a:t>
            </a:r>
            <a:endParaRPr lang="en-US" sz="3200" dirty="0"/>
          </a:p>
        </p:txBody>
      </p:sp>
      <p:sp>
        <p:nvSpPr>
          <p:cNvPr id="11" name="Ellipszis 10"/>
          <p:cNvSpPr/>
          <p:nvPr/>
        </p:nvSpPr>
        <p:spPr bwMode="auto">
          <a:xfrm>
            <a:off x="1605472" y="2367775"/>
            <a:ext cx="1152127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9" name="Téglalap 8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1285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699" name="Egyenes összekötő nyíllal 2"/>
          <p:cNvCxnSpPr>
            <a:cxnSpLocks noChangeShapeType="1"/>
          </p:cNvCxnSpPr>
          <p:nvPr/>
        </p:nvCxnSpPr>
        <p:spPr bwMode="auto">
          <a:xfrm>
            <a:off x="1979613" y="2636838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0" name="Egyenes összekötő nyíllal 7"/>
          <p:cNvCxnSpPr>
            <a:cxnSpLocks noChangeShapeType="1"/>
          </p:cNvCxnSpPr>
          <p:nvPr/>
        </p:nvCxnSpPr>
        <p:spPr bwMode="auto">
          <a:xfrm>
            <a:off x="2339752" y="2636838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0" name="Szögletes összekötő 5"/>
          <p:cNvCxnSpPr>
            <a:cxnSpLocks noChangeShapeType="1"/>
          </p:cNvCxnSpPr>
          <p:nvPr/>
        </p:nvCxnSpPr>
        <p:spPr bwMode="auto">
          <a:xfrm rot="5400000">
            <a:off x="-372235" y="4154566"/>
            <a:ext cx="3605213" cy="577850"/>
          </a:xfrm>
          <a:prstGeom prst="bentConnector3">
            <a:avLst>
              <a:gd name="adj1" fmla="val 1130"/>
            </a:avLst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Szögletes összekötő 13"/>
          <p:cNvCxnSpPr>
            <a:cxnSpLocks noChangeShapeType="1"/>
          </p:cNvCxnSpPr>
          <p:nvPr/>
        </p:nvCxnSpPr>
        <p:spPr bwMode="auto">
          <a:xfrm rot="16200000" flipH="1">
            <a:off x="1040704" y="4151313"/>
            <a:ext cx="3605212" cy="576262"/>
          </a:xfrm>
          <a:prstGeom prst="bentConnector3">
            <a:avLst>
              <a:gd name="adj1" fmla="val 1130"/>
            </a:avLst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Lekerekített téglalapbuborék 9"/>
          <p:cNvSpPr/>
          <p:nvPr/>
        </p:nvSpPr>
        <p:spPr bwMode="auto">
          <a:xfrm>
            <a:off x="1299679" y="632123"/>
            <a:ext cx="1763712" cy="1109663"/>
          </a:xfrm>
          <a:prstGeom prst="wedgeRoundRectCallout">
            <a:avLst>
              <a:gd name="adj1" fmla="val -24869"/>
              <a:gd name="adj2" fmla="val 129941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/>
          </a:p>
        </p:txBody>
      </p:sp>
      <p:sp>
        <p:nvSpPr>
          <p:cNvPr id="2" name="Lekerekített téglalapbuborék 1"/>
          <p:cNvSpPr/>
          <p:nvPr/>
        </p:nvSpPr>
        <p:spPr bwMode="auto">
          <a:xfrm>
            <a:off x="323850" y="260648"/>
            <a:ext cx="6624414" cy="1481138"/>
          </a:xfrm>
          <a:prstGeom prst="wedgeRoundRectCallout">
            <a:avLst>
              <a:gd name="adj1" fmla="val -16064"/>
              <a:gd name="adj2" fmla="val 109432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ts val="600"/>
              </a:spcBef>
              <a:defRPr/>
            </a:pPr>
            <a:endParaRPr lang="hu-HU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3663">
              <a:spcBef>
                <a:spcPts val="0"/>
              </a:spcBef>
              <a:defRPr/>
            </a:pPr>
            <a:r>
              <a:rPr 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Ezek a hajlandóságok pedig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US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egyén</a:t>
            </a:r>
            <a:r>
              <a:rPr lang="en-US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lső</a:t>
            </a:r>
            <a:r>
              <a:rPr lang="hu-HU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világában</a:t>
            </a:r>
            <a:r>
              <a:rPr lang="hu-HU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nyilvánulnak meg.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Ellipszis 12"/>
          <p:cNvSpPr/>
          <p:nvPr/>
        </p:nvSpPr>
        <p:spPr bwMode="auto">
          <a:xfrm>
            <a:off x="1605472" y="2367775"/>
            <a:ext cx="1152127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8638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7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91186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699" name="Egyenes összekötő nyíllal 2"/>
          <p:cNvCxnSpPr>
            <a:cxnSpLocks noChangeShapeType="1"/>
          </p:cNvCxnSpPr>
          <p:nvPr/>
        </p:nvCxnSpPr>
        <p:spPr bwMode="auto">
          <a:xfrm>
            <a:off x="1979613" y="2636838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0" name="Egyenes összekötő nyíllal 7"/>
          <p:cNvCxnSpPr>
            <a:cxnSpLocks noChangeShapeType="1"/>
          </p:cNvCxnSpPr>
          <p:nvPr/>
        </p:nvCxnSpPr>
        <p:spPr bwMode="auto">
          <a:xfrm>
            <a:off x="2339752" y="2636838"/>
            <a:ext cx="0" cy="1655762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0" name="Szögletes összekötő 5"/>
          <p:cNvCxnSpPr>
            <a:cxnSpLocks noChangeShapeType="1"/>
          </p:cNvCxnSpPr>
          <p:nvPr/>
        </p:nvCxnSpPr>
        <p:spPr bwMode="auto">
          <a:xfrm rot="5400000">
            <a:off x="-372235" y="4154566"/>
            <a:ext cx="3605213" cy="577850"/>
          </a:xfrm>
          <a:prstGeom prst="bentConnector3">
            <a:avLst>
              <a:gd name="adj1" fmla="val 1130"/>
            </a:avLst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Szögletes összekötő 13"/>
          <p:cNvCxnSpPr>
            <a:cxnSpLocks noChangeShapeType="1"/>
          </p:cNvCxnSpPr>
          <p:nvPr/>
        </p:nvCxnSpPr>
        <p:spPr bwMode="auto">
          <a:xfrm rot="16200000" flipH="1">
            <a:off x="1040704" y="4151313"/>
            <a:ext cx="3605212" cy="576262"/>
          </a:xfrm>
          <a:prstGeom prst="bentConnector3">
            <a:avLst>
              <a:gd name="adj1" fmla="val 1130"/>
            </a:avLst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Ellipszis 12"/>
          <p:cNvSpPr/>
          <p:nvPr/>
        </p:nvSpPr>
        <p:spPr bwMode="auto">
          <a:xfrm>
            <a:off x="1605472" y="2367775"/>
            <a:ext cx="1152127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5293" y="5638309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szinkronicitás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</a:t>
            </a:r>
          </a:p>
          <a:p>
            <a:pPr algn="r">
              <a:defRPr/>
            </a:pP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ahogyan a </a:t>
            </a:r>
            <a:r>
              <a:rPr lang="hu-HU" sz="3600" b="1" i="1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yoga</a:t>
            </a:r>
            <a:r>
              <a:rPr lang="hu-HU" sz="36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magyarázza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51520" y="6165304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külvilág</a:t>
            </a:r>
            <a:endParaRPr lang="en-GB" sz="3200" dirty="0"/>
          </a:p>
        </p:txBody>
      </p:sp>
      <p:sp>
        <p:nvSpPr>
          <p:cNvPr id="14" name="Lekerekített téglalapbuborék 13"/>
          <p:cNvSpPr/>
          <p:nvPr/>
        </p:nvSpPr>
        <p:spPr bwMode="auto">
          <a:xfrm>
            <a:off x="3272347" y="171531"/>
            <a:ext cx="5769929" cy="5273693"/>
          </a:xfrm>
          <a:prstGeom prst="wedgeRoundRectCallout">
            <a:avLst>
              <a:gd name="adj1" fmla="val -66602"/>
              <a:gd name="adj2" fmla="val -6979"/>
              <a:gd name="adj3" fmla="val 16667"/>
            </a:avLst>
          </a:prstGeom>
          <a:solidFill>
            <a:schemeClr val="accent3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3000" dirty="0"/>
              <a:t>A </a:t>
            </a:r>
            <a:r>
              <a:rPr lang="hu-HU" sz="3000" dirty="0" err="1"/>
              <a:t>yoga</a:t>
            </a:r>
            <a:r>
              <a:rPr lang="hu-HU" sz="3000" dirty="0"/>
              <a:t> szerint mind a belső (tudati), mind a külső (</a:t>
            </a:r>
            <a:r>
              <a:rPr lang="hu-HU" sz="3000" dirty="0" err="1"/>
              <a:t>külvilágbeli</a:t>
            </a:r>
            <a:r>
              <a:rPr lang="hu-HU" sz="3000" dirty="0"/>
              <a:t>) megnyilvánulások okai </a:t>
            </a:r>
            <a:r>
              <a:rPr lang="hu-HU" sz="3000" b="1" i="1" dirty="0" err="1"/>
              <a:t>buddhi</a:t>
            </a:r>
            <a:r>
              <a:rPr lang="hu-HU" sz="3000" dirty="0"/>
              <a:t> </a:t>
            </a:r>
            <a:r>
              <a:rPr lang="hu-HU" sz="3000" dirty="0" err="1"/>
              <a:t>szamszkáráiban</a:t>
            </a:r>
            <a:r>
              <a:rPr lang="hu-HU" sz="3000" dirty="0"/>
              <a:t> rejlenek, de ezek az oksági láncok az ember számára általában nem ismerhetők fel.</a:t>
            </a:r>
          </a:p>
          <a:p>
            <a:pPr>
              <a:defRPr/>
            </a:pPr>
            <a:r>
              <a:rPr lang="hu-HU" sz="3000" dirty="0"/>
              <a:t>Ez magyarázza a </a:t>
            </a:r>
            <a:r>
              <a:rPr lang="hu-HU" sz="3000" i="1" dirty="0" err="1"/>
              <a:t>Ji</a:t>
            </a:r>
            <a:r>
              <a:rPr lang="hu-HU" sz="3000" i="1" dirty="0"/>
              <a:t> King </a:t>
            </a:r>
            <a:r>
              <a:rPr lang="hu-HU" sz="3000" dirty="0"/>
              <a:t>működési elvét és egyúttal a </a:t>
            </a:r>
            <a:r>
              <a:rPr lang="hu-HU" sz="3000" b="1" i="1" dirty="0" err="1"/>
              <a:t>szinkronicitás</a:t>
            </a:r>
            <a:r>
              <a:rPr lang="hu-HU" sz="3000" dirty="0" err="1"/>
              <a:t>t</a:t>
            </a:r>
            <a:r>
              <a:rPr lang="hu-HU" sz="3000" dirty="0"/>
              <a:t> is</a:t>
            </a:r>
            <a:r>
              <a:rPr lang="hu-HU" altLang="en-US" sz="3000" dirty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436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188640"/>
            <a:ext cx="91440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>
              <a:defRPr/>
            </a:pP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 legfontosabb kapcsolódó források</a:t>
            </a:r>
          </a:p>
          <a:p>
            <a:pPr>
              <a:defRPr/>
            </a:pPr>
            <a:endParaRPr lang="hu-HU" sz="1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hu-HU" sz="2700" dirty="0"/>
              <a:t>Kaczvinszky József (1994, 1995, 1995):  </a:t>
            </a:r>
            <a:r>
              <a:rPr lang="hu-HU" sz="2700" i="1" dirty="0"/>
              <a:t>Kelet világossága   I-II-III.</a:t>
            </a:r>
            <a:r>
              <a:rPr lang="hu-HU" sz="2700" dirty="0"/>
              <a:t>  Kötet Kiadó, Nyíregyháza.</a:t>
            </a:r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hu-HU" sz="2700" dirty="0"/>
              <a:t>Kaczvinszky József (2003): </a:t>
            </a:r>
            <a:r>
              <a:rPr lang="hu-HU" sz="2700" i="1" dirty="0"/>
              <a:t>A hét beavatás. „F” napló. Yoga aforizmák. </a:t>
            </a:r>
            <a:r>
              <a:rPr lang="hu-HU" sz="2700" dirty="0"/>
              <a:t>Kvintesszencia Kiadó.</a:t>
            </a:r>
            <a:endParaRPr lang="en-GB" sz="2700" dirty="0"/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hu-HU" sz="2700" dirty="0"/>
              <a:t> Lü Tung-pin (Lü-ce) (2003): </a:t>
            </a:r>
            <a:r>
              <a:rPr lang="hu-HU" sz="2700" i="1" dirty="0"/>
              <a:t>Az aranyvirág fakadásának titka</a:t>
            </a:r>
            <a:r>
              <a:rPr lang="hu-HU" sz="2700" dirty="0"/>
              <a:t> (Kaczvinszky József fordítása németből). Elektronikus kiadás: Terebess Ázsia E-Tár.</a:t>
            </a:r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de-DE" sz="2700" dirty="0"/>
              <a:t>Richard Wilhelm</a:t>
            </a:r>
            <a:r>
              <a:rPr lang="hu-HU" sz="2700" dirty="0"/>
              <a:t> (1992): </a:t>
            </a:r>
            <a:r>
              <a:rPr lang="de-DE" sz="2700" i="1" dirty="0"/>
              <a:t>Das Geheimnis der Goldenen Blüte</a:t>
            </a:r>
            <a:r>
              <a:rPr lang="hu-HU" sz="2700" i="1" dirty="0"/>
              <a:t> </a:t>
            </a:r>
            <a:r>
              <a:rPr lang="hu-HU" sz="2700" dirty="0"/>
              <a:t>(C. G. Jung előszavával). </a:t>
            </a:r>
            <a:r>
              <a:rPr lang="en-GB" sz="2700" dirty="0"/>
              <a:t>Walter-Verlag</a:t>
            </a:r>
            <a:r>
              <a:rPr lang="hu-HU" sz="2700" dirty="0"/>
              <a:t>.</a:t>
            </a:r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hu-HU" sz="2700" dirty="0"/>
              <a:t>Jung, C. G. (2012): </a:t>
            </a:r>
            <a:r>
              <a:rPr lang="hu-HU" sz="2700" i="1" dirty="0"/>
              <a:t>Előszó a Változások Könyvéhez</a:t>
            </a:r>
            <a:r>
              <a:rPr lang="hu-HU" sz="2700" dirty="0"/>
              <a:t>. In: </a:t>
            </a:r>
            <a:r>
              <a:rPr lang="en-GB" sz="2700" i="1" dirty="0"/>
              <a:t>A </a:t>
            </a:r>
            <a:r>
              <a:rPr lang="en-GB" sz="2700" i="1" dirty="0" err="1"/>
              <a:t>nyugati</a:t>
            </a:r>
            <a:r>
              <a:rPr lang="en-GB" sz="2700" i="1" dirty="0"/>
              <a:t> </a:t>
            </a:r>
            <a:r>
              <a:rPr lang="en-GB" sz="2700" i="1" dirty="0" err="1"/>
              <a:t>és</a:t>
            </a:r>
            <a:r>
              <a:rPr lang="en-GB" sz="2700" i="1" dirty="0"/>
              <a:t> </a:t>
            </a:r>
            <a:r>
              <a:rPr lang="en-GB" sz="2700" i="1" dirty="0" err="1"/>
              <a:t>keleti</a:t>
            </a:r>
            <a:r>
              <a:rPr lang="en-GB" sz="2700" i="1" dirty="0"/>
              <a:t> </a:t>
            </a:r>
            <a:r>
              <a:rPr lang="en-GB" sz="2700" i="1" dirty="0" err="1"/>
              <a:t>vallások</a:t>
            </a:r>
            <a:r>
              <a:rPr lang="en-GB" sz="2700" i="1" dirty="0"/>
              <a:t> </a:t>
            </a:r>
            <a:r>
              <a:rPr lang="en-GB" sz="2700" i="1" dirty="0" err="1"/>
              <a:t>lélektanáról</a:t>
            </a:r>
            <a:r>
              <a:rPr lang="hu-HU" sz="2700" i="1" dirty="0"/>
              <a:t>.</a:t>
            </a:r>
            <a:r>
              <a:rPr lang="hu-HU" sz="2700" dirty="0"/>
              <a:t> </a:t>
            </a:r>
            <a:r>
              <a:rPr lang="hu-HU" sz="2700" dirty="0" err="1"/>
              <a:t>Scolar</a:t>
            </a:r>
            <a:r>
              <a:rPr lang="hu-HU" sz="2700" dirty="0"/>
              <a:t> Kiadó.</a:t>
            </a:r>
          </a:p>
          <a:p>
            <a:pPr marL="173038" indent="185738">
              <a:buFont typeface="Arial" panose="020B0604020202020204" pitchFamily="34" charset="0"/>
              <a:buChar char="•"/>
            </a:pPr>
            <a:r>
              <a:rPr lang="hu-HU" sz="2700" dirty="0"/>
              <a:t>Jung, C. G., Hull, R. F. C., </a:t>
            </a:r>
            <a:r>
              <a:rPr lang="hu-HU" sz="2700" dirty="0" err="1"/>
              <a:t>Shamdasani</a:t>
            </a:r>
            <a:r>
              <a:rPr lang="hu-HU" sz="2700" dirty="0"/>
              <a:t>, S. (2010): </a:t>
            </a:r>
            <a:r>
              <a:rPr lang="en-GB" sz="2700" i="1" dirty="0"/>
              <a:t>Synchronicity – An Acausal Connecting Principle</a:t>
            </a:r>
            <a:r>
              <a:rPr lang="hu-HU" sz="2700" dirty="0"/>
              <a:t>. Princeton University Press.</a:t>
            </a:r>
            <a:endParaRPr lang="hu-HU" sz="27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9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-1" y="1052736"/>
            <a:ext cx="9054967" cy="567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7800" indent="0">
              <a:spcBef>
                <a:spcPct val="0"/>
              </a:spcBef>
              <a:spcAft>
                <a:spcPts val="8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Jelenlegi céljaink szempontjából számunkra megfelelő Paul Felix </a:t>
            </a:r>
            <a:r>
              <a:rPr lang="hu-HU" altLang="hu-H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Lazarsfeld</a:t>
            </a: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osztrák-amerikai szociológus következő meghatározása.</a:t>
            </a:r>
          </a:p>
          <a:p>
            <a:pPr marL="177800" indent="0">
              <a:spcBef>
                <a:spcPct val="0"/>
              </a:spcBef>
              <a:spcAft>
                <a:spcPts val="800"/>
              </a:spcAft>
            </a:pPr>
            <a:r>
              <a:rPr lang="hu-HU" alt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Egy A esemény akkor oka egy B eseménynek, ha</a:t>
            </a:r>
          </a:p>
          <a:p>
            <a:pPr marL="177800" lvl="1"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1) az A esemény (idősorral kifejezve: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időben megelőzi a B eseményt (idősorral kifejezve: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177800" lvl="1"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2) Az A és B események (az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és 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idősorok) között empirikus kapcsolat igazolható (azaz </a:t>
            </a:r>
            <a:r>
              <a:rPr lang="hu-HU" altLang="hu-H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keresztkorreláltak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177800" lvl="1"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3) Az A és B események (az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és 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idősorok) között létező empirikus kapcsolat azonban nem magyarázható egy harmadik  C esemény (</a:t>
            </a:r>
            <a:r>
              <a:rPr lang="hu-HU" altLang="hu-H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hu-HU" altLang="hu-HU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idősor) A és B eseményekre </a:t>
            </a:r>
            <a:b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-re  és  </a:t>
            </a:r>
            <a:r>
              <a:rPr lang="hu-HU" altLang="hu-H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altLang="hu-HU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hu-HU" altLang="hu-H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gyakorolt hatásával.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117800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755576" y="989012"/>
            <a:ext cx="8016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sz="3200" b="1" dirty="0">
                <a:solidFill>
                  <a:schemeClr val="tx2">
                    <a:lumMod val="75000"/>
                  </a:schemeClr>
                </a:solidFill>
              </a:rPr>
              <a:t>A kauzális kapcsolatok szemléletes sémája</a:t>
            </a: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auto">
          <a:xfrm>
            <a:off x="0" y="3339857"/>
            <a:ext cx="8460432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7800"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 az </a:t>
            </a:r>
            <a:r>
              <a:rPr lang="x-none" sz="29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 időben megelőzi az </a:t>
            </a:r>
            <a:r>
              <a:rPr lang="x-none" sz="29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9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eseményt,</a:t>
            </a:r>
          </a:p>
          <a:p>
            <a:pPr marL="177800">
              <a:defRPr/>
            </a:pP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és az</a:t>
            </a:r>
            <a:r>
              <a:rPr lang="x-none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9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x-none" sz="29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9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események (változók) között olyan empirikus együttjárás igazolható, amely nem magyarázható egy mindkettővel korreláló harmadik   </a:t>
            </a:r>
            <a:r>
              <a:rPr lang="hu-HU" sz="29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hu-HU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változóval,</a:t>
            </a:r>
          </a:p>
          <a:p>
            <a:pPr marL="177800">
              <a:spcBef>
                <a:spcPts val="0"/>
              </a:spcBef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akkor  az 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 </a:t>
            </a:r>
            <a:r>
              <a:rPr lang="x-none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 okának,</a:t>
            </a:r>
          </a:p>
          <a:p>
            <a:pPr marL="177800">
              <a:spcBef>
                <a:spcPts val="0"/>
              </a:spcBef>
              <a:defRPr/>
            </a:pP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esemény pedig  </a:t>
            </a:r>
            <a:r>
              <a:rPr lang="hu-H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hu-HU" sz="28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esemény okozatának tekinthető.</a:t>
            </a:r>
            <a:endParaRPr lang="hu-HU" altLang="hu-HU" sz="2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 rot="10800000" flipV="1">
            <a:off x="2339752" y="1788143"/>
            <a:ext cx="4464967" cy="1262071"/>
          </a:xfrm>
          <a:prstGeom prst="wedgeRoundRectCallout">
            <a:avLst>
              <a:gd name="adj1" fmla="val 2401"/>
              <a:gd name="adj2" fmla="val 43548"/>
              <a:gd name="adj3" fmla="val 16667"/>
            </a:avLst>
          </a:prstGeom>
          <a:solidFill>
            <a:schemeClr val="bg1"/>
          </a:solidFill>
          <a:ln w="25400">
            <a:solidFill>
              <a:srgbClr val="3333CC">
                <a:alpha val="0"/>
              </a:srgbClr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hu-HU" alt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kauzális (oksági)</a:t>
            </a:r>
          </a:p>
          <a:p>
            <a:pPr algn="ctr">
              <a:defRPr/>
            </a:pPr>
            <a:r>
              <a:rPr lang="hu-HU" alt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empirikus kapcsolat</a:t>
            </a:r>
            <a:br>
              <a:rPr lang="hu-HU" altLang="hu-H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 nyíl egyirányú)</a:t>
            </a:r>
            <a:endParaRPr lang="en-US" altLang="hu-HU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3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llipszis buborék 1"/>
          <p:cNvSpPr/>
          <p:nvPr/>
        </p:nvSpPr>
        <p:spPr bwMode="auto">
          <a:xfrm>
            <a:off x="899592" y="1788143"/>
            <a:ext cx="1152525" cy="966788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lipszis buborék 16"/>
          <p:cNvSpPr/>
          <p:nvPr/>
        </p:nvSpPr>
        <p:spPr bwMode="auto">
          <a:xfrm>
            <a:off x="7092280" y="1789731"/>
            <a:ext cx="1152525" cy="965200"/>
          </a:xfrm>
          <a:prstGeom prst="wedgeEllipseCallout">
            <a:avLst>
              <a:gd name="adj1" fmla="val -13214"/>
              <a:gd name="adj2" fmla="val 41303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  <p:cxnSp>
        <p:nvCxnSpPr>
          <p:cNvPr id="5" name="Egyenes összekötő nyíllal 4"/>
          <p:cNvCxnSpPr>
            <a:cxnSpLocks/>
          </p:cNvCxnSpPr>
          <p:nvPr/>
        </p:nvCxnSpPr>
        <p:spPr bwMode="auto">
          <a:xfrm>
            <a:off x="2051720" y="2248678"/>
            <a:ext cx="5027578" cy="2365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5412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980728"/>
            <a:ext cx="89644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walesi származású közgazdasági Nobel díjas alkalmazott matematikus és közgazdász Sir </a:t>
            </a:r>
            <a:r>
              <a:rPr lang="hu-HU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Clive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Granger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idősoros definíciója szerint akkor létezik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oksági kapcsolat az 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és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idősorok között, ha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korábbi értékeinek ismeretében javíthatjuk az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-re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vonatkozó előrejelzések pontosságát.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hu-HU" altLang="hu-HU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80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Ez az ún.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„Granger causality”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amely kissé pontosabban a következőképpen is megadható:</a:t>
            </a:r>
          </a:p>
          <a:p>
            <a:pPr marL="177800" lvl="1">
              <a:spcBef>
                <a:spcPts val="0"/>
              </a:spcBef>
              <a:spcAft>
                <a:spcPts val="400"/>
              </a:spcAft>
              <a:defRPr/>
            </a:pP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hu-HU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x-none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idősor akkor 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„Granger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oka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idősornak, ha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az</a:t>
            </a:r>
            <a:r>
              <a:rPr lang="en-GB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hu-HU" sz="30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en-GB" altLang="hu-HU" sz="3000" i="1" baseline="-25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-re vonatkozó regressziós előrejelzések pontosságát javítja, amennyiben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korábbi értékei mellett </a:t>
            </a:r>
            <a:r>
              <a:rPr lang="x-none" sz="3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x-none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hu-HU" sz="3000" i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u-HU" altLang="hu-H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korábbi értékeit is bevonjuk a regressziós modellbe.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600" y="0"/>
            <a:ext cx="6337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4400" b="1" i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Kauzális kapcsolatok</a:t>
            </a:r>
          </a:p>
        </p:txBody>
      </p:sp>
    </p:spTree>
    <p:extLst>
      <p:ext uri="{BB962C8B-B14F-4D97-AF65-F5344CB8AC3E}">
        <p14:creationId xmlns:p14="http://schemas.microsoft.com/office/powerpoint/2010/main" val="37566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theme1.xml><?xml version="1.0" encoding="utf-8"?>
<a:theme xmlns:a="http://schemas.openxmlformats.org/drawingml/2006/main" name="SZERG_2">
  <a:themeElements>
    <a:clrScheme name="">
      <a:dk1>
        <a:srgbClr val="000000"/>
      </a:dk1>
      <a:lt1>
        <a:srgbClr val="FFFFCC"/>
      </a:lt1>
      <a:dk2>
        <a:srgbClr val="000066"/>
      </a:dk2>
      <a:lt2>
        <a:srgbClr val="003366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ZERG_2.pp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ZERG_2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ERG_2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ERG_2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ERG_2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ERG_2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ERG_2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ERG_2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C:\WINDOWS\Asztal\SZERG_2.ppt</Template>
  <TotalTime>20007</TotalTime>
  <Words>6580</Words>
  <Application>Microsoft Office PowerPoint</Application>
  <PresentationFormat>Diavetítés a képernyőre (4:3 oldalarány)</PresentationFormat>
  <Paragraphs>378</Paragraphs>
  <Slides>67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67</vt:i4>
      </vt:variant>
    </vt:vector>
  </HeadingPairs>
  <TitlesOfParts>
    <vt:vector size="71" baseType="lpstr">
      <vt:lpstr>Arial</vt:lpstr>
      <vt:lpstr>Calibri</vt:lpstr>
      <vt:lpstr>Times New Roman</vt:lpstr>
      <vt:lpstr>SZERG_2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ubb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Szinkronicitás a yoga felfogásában</dc:title>
  <dc:creator>I. L.</dc:creator>
  <cp:lastModifiedBy>Fekete István</cp:lastModifiedBy>
  <cp:revision>459</cp:revision>
  <dcterms:created xsi:type="dcterms:W3CDTF">2001-11-26T08:05:29Z</dcterms:created>
  <dcterms:modified xsi:type="dcterms:W3CDTF">2023-03-25T07:40:50Z</dcterms:modified>
</cp:coreProperties>
</file>